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Lst>
  <p:notesMasterIdLst>
    <p:notesMasterId r:id="rId53"/>
  </p:notesMasterIdLst>
  <p:handoutMasterIdLst>
    <p:handoutMasterId r:id="rId54"/>
  </p:handoutMasterIdLst>
  <p:sldIdLst>
    <p:sldId id="256" r:id="rId2"/>
    <p:sldId id="404" r:id="rId3"/>
    <p:sldId id="383" r:id="rId4"/>
    <p:sldId id="376" r:id="rId5"/>
    <p:sldId id="396" r:id="rId6"/>
    <p:sldId id="397" r:id="rId7"/>
    <p:sldId id="399" r:id="rId8"/>
    <p:sldId id="400" r:id="rId9"/>
    <p:sldId id="401" r:id="rId10"/>
    <p:sldId id="411" r:id="rId11"/>
    <p:sldId id="398" r:id="rId12"/>
    <p:sldId id="395" r:id="rId13"/>
    <p:sldId id="380" r:id="rId14"/>
    <p:sldId id="458" r:id="rId15"/>
    <p:sldId id="455" r:id="rId16"/>
    <p:sldId id="423" r:id="rId17"/>
    <p:sldId id="367" r:id="rId18"/>
    <p:sldId id="424" r:id="rId19"/>
    <p:sldId id="425" r:id="rId20"/>
    <p:sldId id="440" r:id="rId21"/>
    <p:sldId id="441" r:id="rId22"/>
    <p:sldId id="472" r:id="rId23"/>
    <p:sldId id="473" r:id="rId24"/>
    <p:sldId id="474" r:id="rId25"/>
    <p:sldId id="445" r:id="rId26"/>
    <p:sldId id="446" r:id="rId27"/>
    <p:sldId id="447" r:id="rId28"/>
    <p:sldId id="448" r:id="rId29"/>
    <p:sldId id="449" r:id="rId30"/>
    <p:sldId id="450" r:id="rId31"/>
    <p:sldId id="451" r:id="rId32"/>
    <p:sldId id="452" r:id="rId33"/>
    <p:sldId id="453" r:id="rId34"/>
    <p:sldId id="464" r:id="rId35"/>
    <p:sldId id="465" r:id="rId36"/>
    <p:sldId id="454" r:id="rId37"/>
    <p:sldId id="373" r:id="rId38"/>
    <p:sldId id="456" r:id="rId39"/>
    <p:sldId id="466" r:id="rId40"/>
    <p:sldId id="457" r:id="rId41"/>
    <p:sldId id="459" r:id="rId42"/>
    <p:sldId id="460" r:id="rId43"/>
    <p:sldId id="461" r:id="rId44"/>
    <p:sldId id="462" r:id="rId45"/>
    <p:sldId id="463" r:id="rId46"/>
    <p:sldId id="420" r:id="rId47"/>
    <p:sldId id="410" r:id="rId48"/>
    <p:sldId id="418" r:id="rId49"/>
    <p:sldId id="372" r:id="rId50"/>
    <p:sldId id="409" r:id="rId51"/>
    <p:sldId id="318" r:id="rId52"/>
  </p:sldIdLst>
  <p:sldSz cx="9144000" cy="5143500" type="screen16x9"/>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070BD8-BC1E-9649-81FB-F587882D54F0}">
          <p14:sldIdLst>
            <p14:sldId id="256"/>
            <p14:sldId id="404"/>
            <p14:sldId id="383"/>
            <p14:sldId id="376"/>
            <p14:sldId id="396"/>
            <p14:sldId id="397"/>
            <p14:sldId id="399"/>
            <p14:sldId id="400"/>
            <p14:sldId id="401"/>
            <p14:sldId id="411"/>
            <p14:sldId id="398"/>
            <p14:sldId id="395"/>
            <p14:sldId id="380"/>
            <p14:sldId id="458"/>
            <p14:sldId id="455"/>
            <p14:sldId id="423"/>
            <p14:sldId id="367"/>
            <p14:sldId id="424"/>
            <p14:sldId id="425"/>
            <p14:sldId id="440"/>
            <p14:sldId id="441"/>
            <p14:sldId id="472"/>
            <p14:sldId id="473"/>
            <p14:sldId id="474"/>
            <p14:sldId id="445"/>
            <p14:sldId id="446"/>
            <p14:sldId id="447"/>
            <p14:sldId id="448"/>
            <p14:sldId id="449"/>
            <p14:sldId id="450"/>
            <p14:sldId id="451"/>
            <p14:sldId id="452"/>
            <p14:sldId id="453"/>
            <p14:sldId id="464"/>
            <p14:sldId id="465"/>
            <p14:sldId id="454"/>
            <p14:sldId id="373"/>
            <p14:sldId id="456"/>
            <p14:sldId id="466"/>
            <p14:sldId id="457"/>
            <p14:sldId id="459"/>
            <p14:sldId id="460"/>
            <p14:sldId id="461"/>
            <p14:sldId id="462"/>
            <p14:sldId id="463"/>
            <p14:sldId id="420"/>
            <p14:sldId id="410"/>
            <p14:sldId id="418"/>
            <p14:sldId id="372"/>
            <p14:sldId id="409"/>
            <p14:sldId id="318"/>
          </p14:sldIdLst>
        </p14:section>
      </p14:sectionLst>
    </p:ext>
    <p:ext uri="{EFAFB233-063F-42B5-8137-9DF3F51BA10A}">
      <p15:sldGuideLst xmlns:p15="http://schemas.microsoft.com/office/powerpoint/2012/main">
        <p15:guide id="1" orient="horz" pos="1615" userDrawn="1">
          <p15:clr>
            <a:srgbClr val="A4A3A4"/>
          </p15:clr>
        </p15:guide>
        <p15:guide id="2" pos="29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6416" autoAdjust="0"/>
  </p:normalViewPr>
  <p:slideViewPr>
    <p:cSldViewPr snapToGrid="0" snapToObjects="1" showGuides="1">
      <p:cViewPr varScale="1">
        <p:scale>
          <a:sx n="85" d="100"/>
          <a:sy n="85" d="100"/>
        </p:scale>
        <p:origin x="96" y="300"/>
      </p:cViewPr>
      <p:guideLst>
        <p:guide orient="horz" pos="1615"/>
        <p:guide pos="29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4" d="100"/>
          <a:sy n="64" d="100"/>
        </p:scale>
        <p:origin x="33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95428"/>
          </a:xfrm>
          <a:prstGeom prst="rect">
            <a:avLst/>
          </a:prstGeom>
        </p:spPr>
        <p:txBody>
          <a:bodyPr vert="horz" lIns="91440" tIns="45720" rIns="91440" bIns="45720" rtlCol="0"/>
          <a:lstStyle>
            <a:lvl1pPr algn="r">
              <a:defRPr sz="1200"/>
            </a:lvl1pPr>
          </a:lstStyle>
          <a:p>
            <a:fld id="{0DD85989-1546-4DB7-A333-9BD4F291CAEA}" type="datetimeFigureOut">
              <a:rPr kumimoji="1" lang="ja-JP" altLang="en-US" smtClean="0"/>
              <a:t>2017/4/26</a:t>
            </a:fld>
            <a:endParaRPr kumimoji="1" lang="ja-JP" altLang="en-US"/>
          </a:p>
        </p:txBody>
      </p:sp>
      <p:sp>
        <p:nvSpPr>
          <p:cNvPr id="4" name="フッター プレースホルダー 3"/>
          <p:cNvSpPr>
            <a:spLocks noGrp="1"/>
          </p:cNvSpPr>
          <p:nvPr>
            <p:ph type="ftr" sz="quarter" idx="2"/>
          </p:nvPr>
        </p:nvSpPr>
        <p:spPr>
          <a:xfrm>
            <a:off x="0" y="9378825"/>
            <a:ext cx="2971800" cy="49542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9378825"/>
            <a:ext cx="2971800" cy="495427"/>
          </a:xfrm>
          <a:prstGeom prst="rect">
            <a:avLst/>
          </a:prstGeom>
        </p:spPr>
        <p:txBody>
          <a:bodyPr vert="horz" lIns="91440" tIns="45720" rIns="91440" bIns="45720" rtlCol="0" anchor="b"/>
          <a:lstStyle>
            <a:lvl1pPr algn="r">
              <a:defRPr sz="1200"/>
            </a:lvl1pPr>
          </a:lstStyle>
          <a:p>
            <a:fld id="{8B634A9D-5F3F-40BD-824B-685F6EFEE6BA}" type="slidenum">
              <a:rPr kumimoji="1" lang="ja-JP" altLang="en-US" smtClean="0"/>
              <a:t>‹#›</a:t>
            </a:fld>
            <a:endParaRPr kumimoji="1" lang="ja-JP" altLang="en-US"/>
          </a:p>
        </p:txBody>
      </p:sp>
    </p:spTree>
    <p:extLst>
      <p:ext uri="{BB962C8B-B14F-4D97-AF65-F5344CB8AC3E}">
        <p14:creationId xmlns:p14="http://schemas.microsoft.com/office/powerpoint/2010/main" val="3106114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371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93712"/>
          </a:xfrm>
          <a:prstGeom prst="rect">
            <a:avLst/>
          </a:prstGeom>
        </p:spPr>
        <p:txBody>
          <a:bodyPr vert="horz" lIns="91440" tIns="45720" rIns="91440" bIns="45720" rtlCol="0"/>
          <a:lstStyle>
            <a:lvl1pPr algn="r">
              <a:defRPr sz="1200"/>
            </a:lvl1pPr>
          </a:lstStyle>
          <a:p>
            <a:fld id="{7A4513DF-3BE3-B349-90EE-2C5D281B0BD3}" type="datetimeFigureOut">
              <a:rPr lang="en-US" smtClean="0"/>
              <a:pPr/>
              <a:t>4/26/2017</a:t>
            </a:fld>
            <a:endParaRPr lang="en-US"/>
          </a:p>
        </p:txBody>
      </p:sp>
      <p:sp>
        <p:nvSpPr>
          <p:cNvPr id="4" name="Slide Image Placeholder 3"/>
          <p:cNvSpPr>
            <a:spLocks noGrp="1" noRot="1" noChangeAspect="1"/>
          </p:cNvSpPr>
          <p:nvPr>
            <p:ph type="sldImg" idx="2"/>
          </p:nvPr>
        </p:nvSpPr>
        <p:spPr>
          <a:xfrm>
            <a:off x="138113" y="741363"/>
            <a:ext cx="658177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690269"/>
            <a:ext cx="5486400" cy="44434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71800" cy="4937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9378824"/>
            <a:ext cx="2971800" cy="493712"/>
          </a:xfrm>
          <a:prstGeom prst="rect">
            <a:avLst/>
          </a:prstGeom>
        </p:spPr>
        <p:txBody>
          <a:bodyPr vert="horz" lIns="91440" tIns="45720" rIns="91440" bIns="45720" rtlCol="0" anchor="b"/>
          <a:lstStyle>
            <a:lvl1pPr algn="r">
              <a:defRPr sz="1200"/>
            </a:lvl1pPr>
          </a:lstStyle>
          <a:p>
            <a:fld id="{53D65158-EAA1-364E-8289-C6CA3BB875F7}" type="slidenum">
              <a:rPr lang="en-US" smtClean="0"/>
              <a:pPr/>
              <a:t>‹#›</a:t>
            </a:fld>
            <a:endParaRPr lang="en-US"/>
          </a:p>
        </p:txBody>
      </p:sp>
    </p:spTree>
    <p:extLst>
      <p:ext uri="{BB962C8B-B14F-4D97-AF65-F5344CB8AC3E}">
        <p14:creationId xmlns:p14="http://schemas.microsoft.com/office/powerpoint/2010/main" val="4176543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41363"/>
            <a:ext cx="6581775"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a:t>
            </a:fld>
            <a:endParaRPr lang="en-US"/>
          </a:p>
        </p:txBody>
      </p:sp>
    </p:spTree>
    <p:extLst>
      <p:ext uri="{BB962C8B-B14F-4D97-AF65-F5344CB8AC3E}">
        <p14:creationId xmlns:p14="http://schemas.microsoft.com/office/powerpoint/2010/main" val="1326803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16</a:t>
            </a:fld>
            <a:endParaRPr lang="en-US"/>
          </a:p>
        </p:txBody>
      </p:sp>
    </p:spTree>
    <p:extLst>
      <p:ext uri="{BB962C8B-B14F-4D97-AF65-F5344CB8AC3E}">
        <p14:creationId xmlns:p14="http://schemas.microsoft.com/office/powerpoint/2010/main" val="371777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Shared use of vocabularies will streamline markets</a:t>
            </a:r>
            <a:r>
              <a:rPr lang="en-GB" baseline="0" dirty="0" smtClean="0"/>
              <a:t> of services, but  may be harder to achieve when the requirements vary from one application to another. In addition the “language” used by weakly coupled communities tend to diverge over time. This introduces friction into the market which can to some extent be offset by third parties acting as intermediaries.  Best practices for vocabulary design can allow for unknown properties to be ignored when it is safe to do so. The success of Linux package management provides inspiration for techniques for ensuring interoperability across services provided by different vendors and across different communities.</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17</a:t>
            </a:fld>
            <a:endParaRPr lang="en-US"/>
          </a:p>
        </p:txBody>
      </p:sp>
    </p:spTree>
    <p:extLst>
      <p:ext uri="{BB962C8B-B14F-4D97-AF65-F5344CB8AC3E}">
        <p14:creationId xmlns:p14="http://schemas.microsoft.com/office/powerpoint/2010/main" val="26945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37</a:t>
            </a:fld>
            <a:endParaRPr lang="en-US"/>
          </a:p>
        </p:txBody>
      </p:sp>
    </p:spTree>
    <p:extLst>
      <p:ext uri="{BB962C8B-B14F-4D97-AF65-F5344CB8AC3E}">
        <p14:creationId xmlns:p14="http://schemas.microsoft.com/office/powerpoint/2010/main" val="70352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47</a:t>
            </a:fld>
            <a:endParaRPr lang="en-US"/>
          </a:p>
        </p:txBody>
      </p:sp>
    </p:spTree>
    <p:extLst>
      <p:ext uri="{BB962C8B-B14F-4D97-AF65-F5344CB8AC3E}">
        <p14:creationId xmlns:p14="http://schemas.microsoft.com/office/powerpoint/2010/main" val="35881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48</a:t>
            </a:fld>
            <a:endParaRPr lang="en-US"/>
          </a:p>
        </p:txBody>
      </p:sp>
    </p:spTree>
    <p:extLst>
      <p:ext uri="{BB962C8B-B14F-4D97-AF65-F5344CB8AC3E}">
        <p14:creationId xmlns:p14="http://schemas.microsoft.com/office/powerpoint/2010/main" val="213845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We’ve</a:t>
            </a:r>
            <a:r>
              <a:rPr lang="en-GB" baseline="0" dirty="0" smtClean="0"/>
              <a:t> set up a collaboration agreement with the IIC which is not an standards organisation itself. </a:t>
            </a:r>
            <a:r>
              <a:rPr lang="en-GB" dirty="0" smtClean="0"/>
              <a:t>The Open Connectivity Foundation</a:t>
            </a:r>
            <a:r>
              <a:rPr lang="en-GB" baseline="0" dirty="0" smtClean="0"/>
              <a:t> is a recently announced rebranding on the Open Interconnect Consortium (OIC).  We’ve had presentations from OIC and likewise given presentations to the OIC.  OIC started with Intel, Samsung, Cisco and others, then brought in Microsoft for their work on UPnP, and with the rebranding as OCF, have now brought in Qualcomm.    We’ve had quite a few meetings with </a:t>
            </a:r>
            <a:r>
              <a:rPr lang="en-GB" baseline="0" dirty="0" err="1" smtClean="0"/>
              <a:t>Industrie</a:t>
            </a:r>
            <a:r>
              <a:rPr lang="en-GB" baseline="0" dirty="0" smtClean="0"/>
              <a:t> 4.0 and they generally agree with our approach. We’re having discussions with the OPC Foundation, e.g. in respect to semantic interoperability and security frameworks.   W3C has good links with the IETF and its sibling the IRTF (Internet Research Task Force), </a:t>
            </a:r>
            <a:r>
              <a:rPr lang="en-GB" baseline="0" dirty="0" err="1" smtClean="0"/>
              <a:t>particulary</a:t>
            </a:r>
            <a:r>
              <a:rPr lang="en-GB" baseline="0" dirty="0" smtClean="0"/>
              <a:t> the IRTF’s Thing to Thing Research Group.   We have good connections to OneM2M especially in regards to semantic interoperability.  AIOTI was set up as a public-private partnership between the European Commission and Industry in respect to European funding for </a:t>
            </a:r>
            <a:r>
              <a:rPr lang="en-GB" baseline="0" dirty="0" err="1" smtClean="0"/>
              <a:t>IoT</a:t>
            </a:r>
            <a:r>
              <a:rPr lang="en-GB" baseline="0" dirty="0" smtClean="0"/>
              <a:t>.  We’re working with AIOTI on semantic interoperability.</a:t>
            </a:r>
          </a:p>
        </p:txBody>
      </p:sp>
      <p:sp>
        <p:nvSpPr>
          <p:cNvPr id="4" name="Slide Number Placeholder 3"/>
          <p:cNvSpPr>
            <a:spLocks noGrp="1"/>
          </p:cNvSpPr>
          <p:nvPr>
            <p:ph type="sldNum" sz="quarter" idx="10"/>
          </p:nvPr>
        </p:nvSpPr>
        <p:spPr/>
        <p:txBody>
          <a:bodyPr/>
          <a:lstStyle/>
          <a:p>
            <a:fld id="{53D65158-EAA1-364E-8289-C6CA3BB875F7}" type="slidenum">
              <a:rPr lang="en-US" smtClean="0"/>
              <a:pPr/>
              <a:t>49</a:t>
            </a:fld>
            <a:endParaRPr lang="en-US"/>
          </a:p>
        </p:txBody>
      </p:sp>
    </p:spTree>
    <p:extLst>
      <p:ext uri="{BB962C8B-B14F-4D97-AF65-F5344CB8AC3E}">
        <p14:creationId xmlns:p14="http://schemas.microsoft.com/office/powerpoint/2010/main" val="1091291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50</a:t>
            </a:fld>
            <a:endParaRPr lang="en-US"/>
          </a:p>
        </p:txBody>
      </p:sp>
    </p:spTree>
    <p:extLst>
      <p:ext uri="{BB962C8B-B14F-4D97-AF65-F5344CB8AC3E}">
        <p14:creationId xmlns:p14="http://schemas.microsoft.com/office/powerpoint/2010/main" val="3166001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41363"/>
            <a:ext cx="6581775" cy="3702050"/>
          </a:xfrm>
        </p:spPr>
      </p:sp>
      <p:sp>
        <p:nvSpPr>
          <p:cNvPr id="3" name="Notes Placeholder 2"/>
          <p:cNvSpPr>
            <a:spLocks noGrp="1"/>
          </p:cNvSpPr>
          <p:nvPr>
            <p:ph type="body" idx="1"/>
          </p:nvPr>
        </p:nvSpPr>
        <p:spPr/>
        <p:txBody>
          <a:bodyPr/>
          <a:lstStyle/>
          <a:p>
            <a:r>
              <a:rPr lang="en-US" dirty="0" smtClean="0"/>
              <a:t>Image:</a:t>
            </a:r>
            <a:r>
              <a:rPr lang="en-US" baseline="0" dirty="0" smtClean="0"/>
              <a:t> show human to human </a:t>
            </a:r>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51</a:t>
            </a:fld>
            <a:endParaRPr lang="en-US"/>
          </a:p>
        </p:txBody>
      </p:sp>
    </p:spTree>
    <p:extLst>
      <p:ext uri="{BB962C8B-B14F-4D97-AF65-F5344CB8AC3E}">
        <p14:creationId xmlns:p14="http://schemas.microsoft.com/office/powerpoint/2010/main" val="70626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a:t>
            </a:fld>
            <a:endParaRPr lang="en-US"/>
          </a:p>
        </p:txBody>
      </p:sp>
    </p:spTree>
    <p:extLst>
      <p:ext uri="{BB962C8B-B14F-4D97-AF65-F5344CB8AC3E}">
        <p14:creationId xmlns:p14="http://schemas.microsoft.com/office/powerpoint/2010/main" val="99021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a:t>
            </a:fld>
            <a:endParaRPr lang="en-US"/>
          </a:p>
        </p:txBody>
      </p:sp>
    </p:spTree>
    <p:extLst>
      <p:ext uri="{BB962C8B-B14F-4D97-AF65-F5344CB8AC3E}">
        <p14:creationId xmlns:p14="http://schemas.microsoft.com/office/powerpoint/2010/main" val="298117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6</a:t>
            </a:fld>
            <a:endParaRPr lang="en-US"/>
          </a:p>
        </p:txBody>
      </p:sp>
    </p:spTree>
    <p:extLst>
      <p:ext uri="{BB962C8B-B14F-4D97-AF65-F5344CB8AC3E}">
        <p14:creationId xmlns:p14="http://schemas.microsoft.com/office/powerpoint/2010/main" val="2879859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7</a:t>
            </a:fld>
            <a:endParaRPr lang="en-US"/>
          </a:p>
        </p:txBody>
      </p:sp>
    </p:spTree>
    <p:extLst>
      <p:ext uri="{BB962C8B-B14F-4D97-AF65-F5344CB8AC3E}">
        <p14:creationId xmlns:p14="http://schemas.microsoft.com/office/powerpoint/2010/main" val="152719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8</a:t>
            </a:fld>
            <a:endParaRPr lang="en-US"/>
          </a:p>
        </p:txBody>
      </p:sp>
    </p:spTree>
    <p:extLst>
      <p:ext uri="{BB962C8B-B14F-4D97-AF65-F5344CB8AC3E}">
        <p14:creationId xmlns:p14="http://schemas.microsoft.com/office/powerpoint/2010/main" val="387581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9</a:t>
            </a:fld>
            <a:endParaRPr lang="en-US"/>
          </a:p>
        </p:txBody>
      </p:sp>
    </p:spTree>
    <p:extLst>
      <p:ext uri="{BB962C8B-B14F-4D97-AF65-F5344CB8AC3E}">
        <p14:creationId xmlns:p14="http://schemas.microsoft.com/office/powerpoint/2010/main" val="2769813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10</a:t>
            </a:fld>
            <a:endParaRPr lang="en-US"/>
          </a:p>
        </p:txBody>
      </p:sp>
    </p:spTree>
    <p:extLst>
      <p:ext uri="{BB962C8B-B14F-4D97-AF65-F5344CB8AC3E}">
        <p14:creationId xmlns:p14="http://schemas.microsoft.com/office/powerpoint/2010/main" val="350146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just a few of the areas</a:t>
            </a:r>
            <a:r>
              <a:rPr lang="en-GB" baseline="0" dirty="0" smtClean="0"/>
              <a:t> where the </a:t>
            </a:r>
            <a:r>
              <a:rPr lang="en-GB" baseline="0" dirty="0" err="1" smtClean="0"/>
              <a:t>IoT</a:t>
            </a:r>
            <a:r>
              <a:rPr lang="en-GB" baseline="0" dirty="0" smtClean="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12</a:t>
            </a:fld>
            <a:endParaRPr lang="en-US"/>
          </a:p>
        </p:txBody>
      </p:sp>
    </p:spTree>
    <p:extLst>
      <p:ext uri="{BB962C8B-B14F-4D97-AF65-F5344CB8AC3E}">
        <p14:creationId xmlns:p14="http://schemas.microsoft.com/office/powerpoint/2010/main" val="1221790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wireframeOverlay-Home.png"/>
          <p:cNvPicPr>
            <a:picLocks noChangeAspect="1"/>
          </p:cNvPicPr>
          <p:nvPr/>
        </p:nvPicPr>
        <p:blipFill>
          <a:blip r:embed="rId2" cstate="print">
            <a:extLst>
              <a:ext uri="{28A0092B-C50C-407E-A947-70E740481C1C}">
                <a14:useLocalDpi xmlns:a14="http://schemas.microsoft.com/office/drawing/2010/main"/>
              </a:ext>
            </a:extLst>
          </a:blip>
          <a:srcRect t="-93973"/>
          <a:stretch>
            <a:fillRect/>
          </a:stretch>
        </p:blipFill>
        <p:spPr>
          <a:xfrm>
            <a:off x="179294" y="887506"/>
            <a:ext cx="8787384" cy="3957544"/>
          </a:xfrm>
          <a:prstGeom prst="rect">
            <a:avLst/>
          </a:prstGeom>
          <a:gradFill>
            <a:gsLst>
              <a:gs pos="0">
                <a:schemeClr val="tx2"/>
              </a:gs>
              <a:gs pos="100000">
                <a:schemeClr val="bg2"/>
              </a:gs>
            </a:gsLst>
            <a:lin ang="5400000" scaled="0"/>
          </a:gradFill>
        </p:spPr>
      </p:pic>
      <p:sp>
        <p:nvSpPr>
          <p:cNvPr id="2" name="Title 1"/>
          <p:cNvSpPr>
            <a:spLocks noGrp="1"/>
          </p:cNvSpPr>
          <p:nvPr>
            <p:ph type="ctrTitle"/>
          </p:nvPr>
        </p:nvSpPr>
        <p:spPr>
          <a:xfrm>
            <a:off x="417514" y="1626253"/>
            <a:ext cx="8307387" cy="1214438"/>
          </a:xfrm>
        </p:spPr>
        <p:txBody>
          <a:bodyPr/>
          <a:lstStyle>
            <a:lvl1pPr algn="ctr">
              <a:defRPr sz="3600"/>
            </a:lvl1pPr>
          </a:lstStyle>
          <a:p>
            <a:r>
              <a:rPr lang="en-US" smtClean="0"/>
              <a:t>Click to edit Master title style</a:t>
            </a:r>
            <a:endParaRPr/>
          </a:p>
        </p:txBody>
      </p:sp>
      <p:sp>
        <p:nvSpPr>
          <p:cNvPr id="3" name="Subtitle 2"/>
          <p:cNvSpPr>
            <a:spLocks noGrp="1"/>
          </p:cNvSpPr>
          <p:nvPr>
            <p:ph type="subTitle" idx="1"/>
          </p:nvPr>
        </p:nvSpPr>
        <p:spPr>
          <a:xfrm>
            <a:off x="417514" y="2857500"/>
            <a:ext cx="8307387" cy="564777"/>
          </a:xfrm>
        </p:spPr>
        <p:txBody>
          <a:bodyPr>
            <a:normAutofit/>
          </a:bodyPr>
          <a:lstStyle>
            <a:lvl1pPr marL="0" indent="0" algn="ctr">
              <a:spcBef>
                <a:spcPts val="225"/>
              </a:spcBef>
              <a:buNone/>
              <a:defRPr sz="13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Slide Number Placeholder 5"/>
          <p:cNvSpPr>
            <a:spLocks noGrp="1"/>
          </p:cNvSpPr>
          <p:nvPr>
            <p:ph type="sldNum" sz="quarter" idx="12"/>
          </p:nvPr>
        </p:nvSpPr>
        <p:spPr>
          <a:xfrm>
            <a:off x="8382000" y="914400"/>
            <a:ext cx="533400" cy="273844"/>
          </a:xfrm>
        </p:spPr>
        <p:txBody>
          <a:bodyPr/>
          <a:lstStyle/>
          <a:p>
            <a:fld id="{E76FF339-C289-BD4E-BE3A-0EFF8D97C3C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wireframeOverlay-Content.png"/>
          <p:cNvPicPr>
            <a:picLocks noChangeAspect="1"/>
          </p:cNvPicPr>
          <p:nvPr/>
        </p:nvPicPr>
        <p:blipFill>
          <a:blip r:embed="rId2"/>
          <a:stretch>
            <a:fillRect/>
          </a:stretch>
        </p:blipFill>
        <p:spPr>
          <a:xfrm>
            <a:off x="179294" y="884682"/>
            <a:ext cx="8787384" cy="1080527"/>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a:xfrm>
            <a:off x="416860" y="1100137"/>
            <a:ext cx="8308039" cy="846324"/>
          </a:xfrm>
        </p:spPr>
        <p:txBody>
          <a:bodyPr vert="horz" lIns="91440" tIns="45720" rIns="91440" bIns="45720" rtlCol="0" anchor="b" anchorCtr="0">
            <a:noAutofit/>
          </a:bodyPr>
          <a:lstStyle>
            <a:lvl1pPr algn="l" defTabSz="685800" rtl="0" eaLnBrk="1" latinLnBrk="0" hangingPunct="1">
              <a:spcBef>
                <a:spcPct val="0"/>
              </a:spcBef>
              <a:buNone/>
              <a:defRPr sz="27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007224" y="1967472"/>
            <a:ext cx="4717676" cy="287346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a:xfrm>
            <a:off x="430214" y="2077640"/>
            <a:ext cx="3429093" cy="2682619"/>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Alt.">
    <p:spTree>
      <p:nvGrpSpPr>
        <p:cNvPr id="1" name=""/>
        <p:cNvGrpSpPr/>
        <p:nvPr/>
      </p:nvGrpSpPr>
      <p:grpSpPr>
        <a:xfrm>
          <a:off x="0" y="0"/>
          <a:ext cx="0" cy="0"/>
          <a:chOff x="0" y="0"/>
          <a:chExt cx="0" cy="0"/>
        </a:xfrm>
      </p:grpSpPr>
      <p:pic>
        <p:nvPicPr>
          <p:cNvPr id="9" name="Picture 8" descr="wireframeOverlay-PCVertical.png"/>
          <p:cNvPicPr>
            <a:picLocks noChangeAspect="1"/>
          </p:cNvPicPr>
          <p:nvPr/>
        </p:nvPicPr>
        <p:blipFill>
          <a:blip r:embed="rId2" cstate="print">
            <a:extLst>
              <a:ext uri="{28A0092B-C50C-407E-A947-70E740481C1C}">
                <a14:useLocalDpi xmlns:a14="http://schemas.microsoft.com/office/drawing/2010/main"/>
              </a:ext>
            </a:extLst>
          </a:blip>
          <a:srcRect b="-123309"/>
          <a:stretch>
            <a:fillRect/>
          </a:stretch>
        </p:blipFill>
        <p:spPr>
          <a:xfrm>
            <a:off x="182881" y="884682"/>
            <a:ext cx="5133975" cy="3956260"/>
          </a:xfrm>
          <a:prstGeom prst="rect">
            <a:avLst/>
          </a:prstGeom>
          <a:gradFill>
            <a:gsLst>
              <a:gs pos="0">
                <a:schemeClr val="bg2"/>
              </a:gs>
              <a:gs pos="100000">
                <a:schemeClr val="tx2"/>
              </a:gs>
            </a:gsLst>
            <a:lin ang="5400000" scaled="0"/>
          </a:gradFill>
        </p:spPr>
      </p:pic>
      <p:sp>
        <p:nvSpPr>
          <p:cNvPr id="2" name="Title 1"/>
          <p:cNvSpPr>
            <a:spLocks noGrp="1"/>
          </p:cNvSpPr>
          <p:nvPr>
            <p:ph type="title"/>
          </p:nvPr>
        </p:nvSpPr>
        <p:spPr>
          <a:xfrm>
            <a:off x="416860" y="1260661"/>
            <a:ext cx="4313891" cy="871538"/>
          </a:xfrm>
        </p:spPr>
        <p:txBody>
          <a:bodyPr anchor="b"/>
          <a:lstStyle>
            <a:lvl1pPr algn="l">
              <a:defRPr sz="21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416860" y="2127997"/>
            <a:ext cx="4313891" cy="2561876"/>
          </a:xfrm>
        </p:spPr>
        <p:txBody>
          <a:bodyPr>
            <a:normAutofit/>
          </a:bodyPr>
          <a:lstStyle>
            <a:lvl1pPr marL="0" indent="0">
              <a:lnSpc>
                <a:spcPct val="110000"/>
              </a:lnSpc>
              <a:buNone/>
              <a:defRPr sz="120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Picture Placeholder 10"/>
          <p:cNvSpPr>
            <a:spLocks noGrp="1"/>
          </p:cNvSpPr>
          <p:nvPr>
            <p:ph type="pic" sz="quarter" idx="13"/>
          </p:nvPr>
        </p:nvSpPr>
        <p:spPr>
          <a:xfrm>
            <a:off x="5298141" y="877421"/>
            <a:ext cx="3671047" cy="3957066"/>
          </a:xfrm>
        </p:spPr>
        <p:txBody>
          <a:bodyPr/>
          <a:lstStyle>
            <a:lvl1pPr>
              <a:buNone/>
              <a:defRPr/>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182880" y="877420"/>
            <a:ext cx="8787384" cy="1580030"/>
          </a:xfrm>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416860" y="2496951"/>
            <a:ext cx="8346141" cy="760599"/>
          </a:xfrm>
        </p:spPr>
        <p:txBody>
          <a:bodyPr anchor="b"/>
          <a:lstStyle>
            <a:lvl1pPr algn="l">
              <a:defRPr sz="27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416860" y="3257550"/>
            <a:ext cx="8346141" cy="1432322"/>
          </a:xfrm>
        </p:spPr>
        <p:txBody>
          <a:bodyPr>
            <a:normAutofit/>
          </a:bodyPr>
          <a:lstStyle>
            <a:lvl1pPr marL="0" indent="0">
              <a:lnSpc>
                <a:spcPct val="110000"/>
              </a:lnSpc>
              <a:buNone/>
              <a:defRPr sz="13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182880" y="2460811"/>
            <a:ext cx="8787384" cy="2380937"/>
          </a:xfrm>
          <a:prstGeom prst="rect">
            <a:avLst/>
          </a:prstGeom>
          <a:gradFill>
            <a:gsLst>
              <a:gs pos="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pic>
        <p:nvPicPr>
          <p:cNvPr id="9" name="Picture 8" descr="wireframeOverlay-PCVertical.png"/>
          <p:cNvPicPr>
            <a:picLocks noChangeAspect="1"/>
          </p:cNvPicPr>
          <p:nvPr/>
        </p:nvPicPr>
        <p:blipFill>
          <a:blip r:embed="rId2" cstate="print">
            <a:extLst>
              <a:ext uri="{28A0092B-C50C-407E-A947-70E740481C1C}">
                <a14:useLocalDpi xmlns:a14="http://schemas.microsoft.com/office/drawing/2010/main"/>
              </a:ext>
            </a:extLst>
          </a:blip>
          <a:srcRect b="-123309"/>
          <a:stretch>
            <a:fillRect/>
          </a:stretch>
        </p:blipFill>
        <p:spPr>
          <a:xfrm>
            <a:off x="3835213" y="884682"/>
            <a:ext cx="5133975" cy="3956260"/>
          </a:xfrm>
          <a:prstGeom prst="rect">
            <a:avLst/>
          </a:prstGeom>
          <a:gradFill>
            <a:gsLst>
              <a:gs pos="0">
                <a:schemeClr val="bg2"/>
              </a:gs>
              <a:gs pos="100000">
                <a:schemeClr val="tx2"/>
              </a:gs>
            </a:gsLst>
            <a:lin ang="5400000" scaled="0"/>
          </a:gradFill>
        </p:spPr>
      </p:pic>
      <p:sp>
        <p:nvSpPr>
          <p:cNvPr id="2" name="Title 1"/>
          <p:cNvSpPr>
            <a:spLocks noGrp="1"/>
          </p:cNvSpPr>
          <p:nvPr>
            <p:ph type="title"/>
          </p:nvPr>
        </p:nvSpPr>
        <p:spPr>
          <a:xfrm>
            <a:off x="4191001" y="1260661"/>
            <a:ext cx="4313891" cy="871538"/>
          </a:xfrm>
        </p:spPr>
        <p:txBody>
          <a:bodyPr anchor="b"/>
          <a:lstStyle>
            <a:lvl1pPr algn="l">
              <a:defRPr sz="21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4191001" y="2127997"/>
            <a:ext cx="4313891" cy="2561876"/>
          </a:xfrm>
        </p:spPr>
        <p:txBody>
          <a:bodyPr>
            <a:normAutofit/>
          </a:bodyPr>
          <a:lstStyle>
            <a:lvl1pPr marL="0" indent="0">
              <a:lnSpc>
                <a:spcPct val="110000"/>
              </a:lnSpc>
              <a:buNone/>
              <a:defRPr sz="120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8" name="Picture Placeholder 10"/>
          <p:cNvSpPr>
            <a:spLocks noGrp="1"/>
          </p:cNvSpPr>
          <p:nvPr>
            <p:ph type="pic" sz="quarter" idx="14"/>
          </p:nvPr>
        </p:nvSpPr>
        <p:spPr>
          <a:xfrm>
            <a:off x="182881" y="884682"/>
            <a:ext cx="3671047" cy="1653989"/>
          </a:xfrm>
        </p:spPr>
        <p:txBody>
          <a:bodyPr/>
          <a:lstStyle>
            <a:lvl1pPr>
              <a:buNone/>
              <a:defRPr/>
            </a:lvl1pPr>
          </a:lstStyle>
          <a:p>
            <a:r>
              <a:rPr lang="en-US" smtClean="0"/>
              <a:t>Click icon to add picture</a:t>
            </a:r>
            <a:endParaRPr/>
          </a:p>
        </p:txBody>
      </p:sp>
      <p:sp>
        <p:nvSpPr>
          <p:cNvPr id="10" name="Picture Placeholder 10"/>
          <p:cNvSpPr>
            <a:spLocks noGrp="1"/>
          </p:cNvSpPr>
          <p:nvPr>
            <p:ph type="pic" sz="quarter" idx="15"/>
          </p:nvPr>
        </p:nvSpPr>
        <p:spPr>
          <a:xfrm>
            <a:off x="2015983" y="2537460"/>
            <a:ext cx="1837944" cy="2304288"/>
          </a:xfrm>
        </p:spPr>
        <p:txBody>
          <a:bodyPr/>
          <a:lstStyle>
            <a:lvl1pPr>
              <a:buNone/>
              <a:defRPr/>
            </a:lvl1pPr>
          </a:lstStyle>
          <a:p>
            <a:r>
              <a:rPr lang="en-US" smtClean="0"/>
              <a:t>Click icon to add picture</a:t>
            </a:r>
            <a:endParaRPr/>
          </a:p>
        </p:txBody>
      </p:sp>
      <p:sp>
        <p:nvSpPr>
          <p:cNvPr id="12" name="Picture Placeholder 10"/>
          <p:cNvSpPr>
            <a:spLocks noGrp="1"/>
          </p:cNvSpPr>
          <p:nvPr>
            <p:ph type="pic" sz="quarter" idx="16"/>
          </p:nvPr>
        </p:nvSpPr>
        <p:spPr>
          <a:xfrm>
            <a:off x="182880" y="2537460"/>
            <a:ext cx="1837944" cy="2304288"/>
          </a:xfrm>
        </p:spPr>
        <p:txBody>
          <a:bodyPr/>
          <a:lstStyle>
            <a:lvl1pPr>
              <a:buNone/>
              <a:defRPr/>
            </a:lvl1pPr>
          </a:lstStyle>
          <a:p>
            <a:r>
              <a:rPr lang="en-US" smtClean="0"/>
              <a:t>Click icon to add picture</a:t>
            </a:r>
            <a:endParaRPr/>
          </a:p>
        </p:txBody>
      </p:sp>
      <p:sp>
        <p:nvSpPr>
          <p:cNvPr id="13" name="Slide Number Placeholder 5"/>
          <p:cNvSpPr>
            <a:spLocks noGrp="1"/>
          </p:cNvSpPr>
          <p:nvPr>
            <p:ph type="sldNum" sz="quarter" idx="12"/>
          </p:nvPr>
        </p:nvSpPr>
        <p:spPr>
          <a:xfrm>
            <a:off x="8382000" y="914400"/>
            <a:ext cx="533400" cy="273844"/>
          </a:xfrm>
        </p:spPr>
        <p:txBody>
          <a:bodyPr/>
          <a:lstStyle/>
          <a:p>
            <a:fld id="{E76FF339-C289-BD4E-BE3A-0EFF8D97C3C0}"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wireframeOverlay-Content.png"/>
          <p:cNvPicPr>
            <a:picLocks noChangeAspect="1"/>
          </p:cNvPicPr>
          <p:nvPr/>
        </p:nvPicPr>
        <p:blipFill>
          <a:blip r:embed="rId2"/>
          <a:stretch>
            <a:fillRect/>
          </a:stretch>
        </p:blipFill>
        <p:spPr>
          <a:xfrm>
            <a:off x="179294" y="884682"/>
            <a:ext cx="8787384" cy="1080527"/>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wireframeOverlay-VerticalTC.png"/>
          <p:cNvPicPr>
            <a:picLocks noChangeAspect="1"/>
          </p:cNvPicPr>
          <p:nvPr/>
        </p:nvPicPr>
        <p:blipFill>
          <a:blip r:embed="rId2" cstate="print">
            <a:extLst>
              <a:ext uri="{28A0092B-C50C-407E-A947-70E740481C1C}">
                <a14:useLocalDpi xmlns:a14="http://schemas.microsoft.com/office/drawing/2010/main"/>
              </a:ext>
            </a:extLst>
          </a:blip>
          <a:srcRect t="-93650"/>
          <a:stretch>
            <a:fillRect/>
          </a:stretch>
        </p:blipFill>
        <p:spPr>
          <a:xfrm>
            <a:off x="7445188" y="883597"/>
            <a:ext cx="1524000" cy="3956504"/>
          </a:xfrm>
          <a:prstGeom prst="rect">
            <a:avLst/>
          </a:prstGeom>
          <a:gradFill>
            <a:gsLst>
              <a:gs pos="0">
                <a:schemeClr val="tx2"/>
              </a:gs>
              <a:gs pos="100000">
                <a:schemeClr val="bg2"/>
              </a:gs>
            </a:gsLst>
            <a:lin ang="5400000" scaled="0"/>
          </a:gradFill>
        </p:spPr>
      </p:pic>
      <p:sp>
        <p:nvSpPr>
          <p:cNvPr id="2" name="Vertical Title 1"/>
          <p:cNvSpPr>
            <a:spLocks noGrp="1"/>
          </p:cNvSpPr>
          <p:nvPr>
            <p:ph type="title" orient="vert"/>
          </p:nvPr>
        </p:nvSpPr>
        <p:spPr>
          <a:xfrm>
            <a:off x="7440705" y="1048870"/>
            <a:ext cx="1447800" cy="363743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7514" y="1048870"/>
            <a:ext cx="6669087" cy="36374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6FF339-C289-BD4E-BE3A-0EFF8D97C3C0}" type="slidenum">
              <a:rPr lang="en-US" smtClean="0"/>
              <a:pPr/>
              <a:t>‹#›</a:t>
            </a:fld>
            <a:endParaRPr lang="en-US"/>
          </a:p>
        </p:txBody>
      </p:sp>
      <p:sp>
        <p:nvSpPr>
          <p:cNvPr id="5" name="Rectangle 4"/>
          <p:cNvSpPr/>
          <p:nvPr/>
        </p:nvSpPr>
        <p:spPr>
          <a:xfrm>
            <a:off x="182880" y="884682"/>
            <a:ext cx="8787384" cy="3957066"/>
          </a:xfrm>
          <a:prstGeom prst="rect">
            <a:avLst/>
          </a:prstGeom>
          <a:gradFill>
            <a:gsLst>
              <a:gs pos="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6" name="Picture 5" descr="DirectionalButtons-LeftOnlyOnly.png"/>
          <p:cNvPicPr>
            <a:picLocks noChangeAspect="1"/>
          </p:cNvPicPr>
          <p:nvPr/>
        </p:nvPicPr>
        <p:blipFill>
          <a:blip r:embed="rId2"/>
          <a:stretch>
            <a:fillRect/>
          </a:stretch>
        </p:blipFill>
        <p:spPr>
          <a:xfrm>
            <a:off x="7837489" y="403623"/>
            <a:ext cx="752475" cy="26431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926" y="1721877"/>
            <a:ext cx="8308975" cy="2964423"/>
          </a:xfrm>
        </p:spPr>
        <p:txBody>
          <a:bodyPr>
            <a:normAutofit/>
          </a:bodyPr>
          <a:lstStyle>
            <a:lvl1pPr>
              <a:defRPr sz="1500"/>
            </a:lvl1pPr>
            <a:lvl2pPr>
              <a:defRPr sz="1350"/>
            </a:lvl2pPr>
            <a:lvl3pPr>
              <a:defRPr sz="1350"/>
            </a:lvl3pPr>
            <a:lvl4pPr>
              <a:defRPr sz="1350"/>
            </a:lvl4pPr>
            <a:lvl5pPr>
              <a:defRPr sz="13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180832" y="4813509"/>
            <a:ext cx="533400" cy="198578"/>
          </a:xfrm>
        </p:spPr>
        <p:txBody>
          <a:bodyPr/>
          <a:lstStyle>
            <a:lvl1pPr>
              <a:defRPr>
                <a:solidFill>
                  <a:schemeClr val="tx1"/>
                </a:solidFill>
              </a:defRPr>
            </a:lvl1pPr>
          </a:lstStyle>
          <a:p>
            <a:fld id="{E76FF339-C289-BD4E-BE3A-0EFF8D97C3C0}" type="slidenum">
              <a:rPr lang="en-US" smtClean="0"/>
              <a:pPr/>
              <a:t>‹#›</a:t>
            </a:fld>
            <a:r>
              <a:rPr lang="en-US" dirty="0" smtClean="0"/>
              <a:t>/31</a:t>
            </a:r>
            <a:endParaRPr lang="en-US" dirty="0"/>
          </a:p>
        </p:txBody>
      </p:sp>
      <p:sp>
        <p:nvSpPr>
          <p:cNvPr id="4" name="タイトル 3"/>
          <p:cNvSpPr>
            <a:spLocks noGrp="1"/>
          </p:cNvSpPr>
          <p:nvPr>
            <p:ph type="title"/>
          </p:nvPr>
        </p:nvSpPr>
        <p:spPr/>
        <p:txBody>
          <a:bodyPr/>
          <a:lstStyle/>
          <a:p>
            <a:r>
              <a:rPr kumimoji="1" lang="ja-JP" altLang="en-US" smtClean="0"/>
              <a:t>マスター タイトルの書式設定</a:t>
            </a: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a:buClrTx/>
              <a:defRPr>
                <a:solidFill>
                  <a:schemeClr val="bg1"/>
                </a:solidFill>
              </a:defRPr>
            </a:lvl1pPr>
            <a:lvl2pPr>
              <a:buClr>
                <a:schemeClr val="bg1">
                  <a:lumMod val="75000"/>
                </a:schemeClr>
              </a:buClr>
              <a:defRPr>
                <a:solidFill>
                  <a:schemeClr val="bg1"/>
                </a:solidFill>
              </a:defRPr>
            </a:lvl2pPr>
            <a:lvl3pPr>
              <a:buClrTx/>
              <a:defRPr>
                <a:solidFill>
                  <a:schemeClr val="bg1"/>
                </a:solidFill>
              </a:defRPr>
            </a:lvl3pPr>
            <a:lvl4pPr>
              <a:buClr>
                <a:schemeClr val="bg1">
                  <a:lumMod val="75000"/>
                </a:schemeClr>
              </a:buClr>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wireframeOverlay-SectionH.png"/>
          <p:cNvPicPr>
            <a:picLocks noChangeAspect="1"/>
          </p:cNvPicPr>
          <p:nvPr/>
        </p:nvPicPr>
        <p:blipFill>
          <a:blip r:embed="rId2" cstate="print">
            <a:extLst>
              <a:ext uri="{28A0092B-C50C-407E-A947-70E740481C1C}">
                <a14:useLocalDpi xmlns:a14="http://schemas.microsoft.com/office/drawing/2010/main"/>
              </a:ext>
            </a:extLst>
          </a:blip>
          <a:srcRect r="-91875"/>
          <a:stretch>
            <a:fillRect/>
          </a:stretch>
        </p:blipFill>
        <p:spPr>
          <a:xfrm>
            <a:off x="182881" y="884682"/>
            <a:ext cx="8785105" cy="3957066"/>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a:xfrm>
            <a:off x="2133600" y="2571750"/>
            <a:ext cx="6591300" cy="1028700"/>
          </a:xfrm>
        </p:spPr>
        <p:txBody>
          <a:bodyPr anchor="b" anchorCtr="0"/>
          <a:lstStyle>
            <a:lvl1pPr algn="r">
              <a:defRPr sz="3600" b="0" cap="none" baseline="0"/>
            </a:lvl1pPr>
          </a:lstStyle>
          <a:p>
            <a:r>
              <a:rPr lang="en-US" smtClean="0"/>
              <a:t>Click to edit Master title style</a:t>
            </a:r>
            <a:endParaRPr/>
          </a:p>
        </p:txBody>
      </p:sp>
      <p:sp>
        <p:nvSpPr>
          <p:cNvPr id="3" name="Text Placeholder 2"/>
          <p:cNvSpPr>
            <a:spLocks noGrp="1"/>
          </p:cNvSpPr>
          <p:nvPr>
            <p:ph type="body" idx="1"/>
          </p:nvPr>
        </p:nvSpPr>
        <p:spPr>
          <a:xfrm>
            <a:off x="2133600" y="3600450"/>
            <a:ext cx="6591300" cy="800101"/>
          </a:xfrm>
        </p:spPr>
        <p:txBody>
          <a:bodyPr anchor="t" anchorCtr="0">
            <a:normAutofit/>
          </a:bodyPr>
          <a:lstStyle>
            <a:lvl1pPr marL="0" indent="0" algn="r">
              <a:spcBef>
                <a:spcPts val="225"/>
              </a:spcBef>
              <a:buNone/>
              <a:defRPr sz="1350">
                <a:solidFill>
                  <a:schemeClr val="bg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wireframeOverlay-Content.png"/>
          <p:cNvPicPr>
            <a:picLocks noChangeAspect="1"/>
          </p:cNvPicPr>
          <p:nvPr/>
        </p:nvPicPr>
        <p:blipFill>
          <a:blip r:embed="rId2"/>
          <a:stretch>
            <a:fillRect/>
          </a:stretch>
        </p:blipFill>
        <p:spPr>
          <a:xfrm>
            <a:off x="179294" y="884682"/>
            <a:ext cx="8787384" cy="1080527"/>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16859" y="2077641"/>
            <a:ext cx="3840480" cy="2598574"/>
          </a:xfrm>
        </p:spPr>
        <p:txBody>
          <a:bodyPr>
            <a:normAutofit/>
          </a:bodyPr>
          <a:lstStyle>
            <a:lvl1pPr>
              <a:spcBef>
                <a:spcPts val="1350"/>
              </a:spcBef>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73214" y="2077641"/>
            <a:ext cx="3840480" cy="2598574"/>
          </a:xfrm>
        </p:spPr>
        <p:txBody>
          <a:bodyPr>
            <a:normAutofit/>
          </a:bodyPr>
          <a:lstStyle>
            <a:lvl1pPr>
              <a:spcBef>
                <a:spcPts val="1350"/>
              </a:spcBef>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16859" y="2006974"/>
            <a:ext cx="3840480" cy="484094"/>
          </a:xfrm>
        </p:spPr>
        <p:txBody>
          <a:bodyPr anchor="ctr" anchorCtr="0">
            <a:normAutofit/>
          </a:bodyPr>
          <a:lstStyle>
            <a:lvl1pPr marL="0" indent="0" algn="ctr">
              <a:spcBef>
                <a:spcPts val="225"/>
              </a:spcBef>
              <a:buNone/>
              <a:defRPr sz="1800" b="0">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16859" y="2480982"/>
            <a:ext cx="3840480" cy="2194322"/>
          </a:xfrm>
        </p:spPr>
        <p:txBody>
          <a:bodyPr>
            <a:normAutofit/>
          </a:bodyPr>
          <a:lstStyle>
            <a:lvl1pPr>
              <a:spcBef>
                <a:spcPts val="1350"/>
              </a:spcBef>
              <a:defRPr sz="1350"/>
            </a:lvl1pPr>
            <a:lvl2pPr>
              <a:defRPr sz="1350"/>
            </a:lvl2pPr>
            <a:lvl3pPr>
              <a:defRPr sz="1350"/>
            </a:lvl3pPr>
            <a:lvl4pPr>
              <a:defRPr sz="1350"/>
            </a:lvl4pPr>
            <a:lvl5pPr>
              <a:defRPr sz="13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73752" y="2006974"/>
            <a:ext cx="3840480" cy="484094"/>
          </a:xfrm>
        </p:spPr>
        <p:txBody>
          <a:bodyPr anchor="ctr" anchorCtr="0">
            <a:normAutofit/>
          </a:bodyPr>
          <a:lstStyle>
            <a:lvl1pPr marL="0" indent="0" algn="ctr">
              <a:spcBef>
                <a:spcPts val="225"/>
              </a:spcBef>
              <a:buNone/>
              <a:defRPr sz="1800" b="0">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73752" y="2480982"/>
            <a:ext cx="3840480" cy="2194322"/>
          </a:xfrm>
        </p:spPr>
        <p:txBody>
          <a:bodyPr>
            <a:normAutofit/>
          </a:bodyPr>
          <a:lstStyle>
            <a:lvl1pPr>
              <a:spcBef>
                <a:spcPts val="1350"/>
              </a:spcBef>
              <a:defRPr sz="1350"/>
            </a:lvl1pPr>
            <a:lvl2pPr>
              <a:defRPr sz="1350"/>
            </a:lvl2pPr>
            <a:lvl3pPr>
              <a:defRPr sz="1350"/>
            </a:lvl3pPr>
            <a:lvl4pPr>
              <a:defRPr sz="1350"/>
            </a:lvl4pPr>
            <a:lvl5pPr>
              <a:defRPr sz="13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wireframeOverlay-Content.png"/>
          <p:cNvPicPr>
            <a:picLocks noChangeAspect="1"/>
          </p:cNvPicPr>
          <p:nvPr/>
        </p:nvPicPr>
        <p:blipFill>
          <a:blip r:embed="rId2"/>
          <a:stretch>
            <a:fillRect/>
          </a:stretch>
        </p:blipFill>
        <p:spPr>
          <a:xfrm>
            <a:off x="179294" y="884682"/>
            <a:ext cx="8787384" cy="757819"/>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wireframeOverlay-ContentCap.png"/>
          <p:cNvPicPr>
            <a:picLocks noChangeAspect="1"/>
          </p:cNvPicPr>
          <p:nvPr/>
        </p:nvPicPr>
        <p:blipFill>
          <a:blip r:embed="rId2" cstate="print">
            <a:extLst>
              <a:ext uri="{28A0092B-C50C-407E-A947-70E740481C1C}">
                <a14:useLocalDpi xmlns:a14="http://schemas.microsoft.com/office/drawing/2010/main"/>
              </a:ext>
            </a:extLst>
          </a:blip>
          <a:srcRect b="-135871"/>
          <a:stretch>
            <a:fillRect/>
          </a:stretch>
        </p:blipFill>
        <p:spPr>
          <a:xfrm>
            <a:off x="182880" y="884682"/>
            <a:ext cx="4228522" cy="3955528"/>
          </a:xfrm>
          <a:prstGeom prst="rect">
            <a:avLst/>
          </a:prstGeom>
          <a:gradFill>
            <a:gsLst>
              <a:gs pos="0">
                <a:schemeClr val="bg2"/>
              </a:gs>
              <a:gs pos="100000">
                <a:schemeClr val="tx2"/>
              </a:gs>
            </a:gsLst>
            <a:lin ang="5400000" scaled="0"/>
          </a:gradFill>
        </p:spPr>
      </p:pic>
      <p:sp>
        <p:nvSpPr>
          <p:cNvPr id="2" name="Title 1"/>
          <p:cNvSpPr>
            <a:spLocks noGrp="1"/>
          </p:cNvSpPr>
          <p:nvPr>
            <p:ph type="title"/>
          </p:nvPr>
        </p:nvSpPr>
        <p:spPr>
          <a:xfrm>
            <a:off x="416860" y="1260661"/>
            <a:ext cx="3697941" cy="871538"/>
          </a:xfrm>
        </p:spPr>
        <p:txBody>
          <a:bodyPr anchor="b"/>
          <a:lstStyle>
            <a:lvl1pPr algn="l">
              <a:defRPr sz="21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612342" y="1200151"/>
            <a:ext cx="4101353" cy="3489722"/>
          </a:xfrm>
        </p:spPr>
        <p:txBody>
          <a:bodyPr>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16860" y="2127997"/>
            <a:ext cx="3697941" cy="2561876"/>
          </a:xfrm>
        </p:spPr>
        <p:txBody>
          <a:bodyPr vert="horz" lIns="91440" tIns="45720" rIns="91440" bIns="45720" rtlCol="0">
            <a:normAutofit/>
          </a:bodyPr>
          <a:lstStyle>
            <a:lvl1pPr marL="0" indent="0">
              <a:buNone/>
              <a:defRPr sz="1200" kern="1200">
                <a:solidFill>
                  <a:schemeClr val="bg1"/>
                </a:solidFill>
                <a:latin typeface="+mn-lt"/>
                <a:ea typeface="+mn-ea"/>
                <a:cs typeface="+mn-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lgn="l" defTabSz="685800" rtl="0" eaLnBrk="1" latinLnBrk="0" hangingPunct="1">
              <a:lnSpc>
                <a:spcPct val="110000"/>
              </a:lnSpc>
              <a:spcBef>
                <a:spcPts val="1500"/>
              </a:spcBef>
              <a:buClr>
                <a:schemeClr val="tx1">
                  <a:lumMod val="50000"/>
                  <a:lumOff val="50000"/>
                </a:schemeClr>
              </a:buClr>
              <a:buSzPct val="7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FF339-C289-BD4E-BE3A-0EFF8D97C3C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0" name="Picture 9" descr="wireframeOverlay-Content.png"/>
          <p:cNvPicPr>
            <a:picLocks noChangeAspect="1"/>
          </p:cNvPicPr>
          <p:nvPr userDrawn="1"/>
        </p:nvPicPr>
        <p:blipFill>
          <a:blip r:embed="rId18"/>
          <a:stretch>
            <a:fillRect/>
          </a:stretch>
        </p:blipFill>
        <p:spPr>
          <a:xfrm>
            <a:off x="179294" y="884682"/>
            <a:ext cx="8787384" cy="757820"/>
          </a:xfrm>
          <a:prstGeom prst="rect">
            <a:avLst/>
          </a:prstGeom>
          <a:gradFill>
            <a:gsLst>
              <a:gs pos="0">
                <a:schemeClr val="tx2"/>
              </a:gs>
              <a:gs pos="100000">
                <a:schemeClr val="bg2"/>
              </a:gs>
            </a:gsLst>
            <a:lin ang="5400000" scaled="0"/>
          </a:gradFill>
        </p:spPr>
      </p:pic>
      <p:sp>
        <p:nvSpPr>
          <p:cNvPr id="2" name="Title Placeholder 1"/>
          <p:cNvSpPr>
            <a:spLocks noGrp="1"/>
          </p:cNvSpPr>
          <p:nvPr>
            <p:ph type="title"/>
          </p:nvPr>
        </p:nvSpPr>
        <p:spPr>
          <a:xfrm>
            <a:off x="424067" y="939930"/>
            <a:ext cx="8308975" cy="702571"/>
          </a:xfrm>
          <a:prstGeom prst="rect">
            <a:avLst/>
          </a:prstGeom>
        </p:spPr>
        <p:txBody>
          <a:bodyPr vert="horz" lIns="91440" tIns="45720" rIns="91440" bIns="45720" rtlCol="0" anchor="t" anchorCtr="0">
            <a:noAutofit/>
          </a:bodyPr>
          <a:lstStyle/>
          <a:p>
            <a:r>
              <a:rPr lang="en-US" dirty="0" smtClean="0"/>
              <a:t>Click to edit Master title style</a:t>
            </a:r>
            <a:endParaRPr dirty="0"/>
          </a:p>
        </p:txBody>
      </p:sp>
      <p:sp>
        <p:nvSpPr>
          <p:cNvPr id="3" name="Text Placeholder 2"/>
          <p:cNvSpPr>
            <a:spLocks noGrp="1"/>
          </p:cNvSpPr>
          <p:nvPr>
            <p:ph type="body" idx="1"/>
          </p:nvPr>
        </p:nvSpPr>
        <p:spPr>
          <a:xfrm>
            <a:off x="415926" y="1721879"/>
            <a:ext cx="8308975" cy="294610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450106" y="4840941"/>
            <a:ext cx="2398059" cy="171450"/>
          </a:xfrm>
          <a:prstGeom prst="rect">
            <a:avLst/>
          </a:prstGeom>
        </p:spPr>
        <p:txBody>
          <a:bodyPr vert="horz" lIns="91440" tIns="45720" rIns="91440" bIns="45720" rtlCol="0" anchor="ctr"/>
          <a:lstStyle>
            <a:lvl1pPr algn="r">
              <a:defRPr sz="750">
                <a:solidFill>
                  <a:schemeClr val="tx1">
                    <a:lumMod val="75000"/>
                    <a:lumOff val="25000"/>
                  </a:schemeClr>
                </a:solidFill>
              </a:defRPr>
            </a:lvl1pPr>
          </a:lstStyle>
          <a:p>
            <a:endParaRPr lang="en-US"/>
          </a:p>
        </p:txBody>
      </p:sp>
      <p:sp>
        <p:nvSpPr>
          <p:cNvPr id="5" name="Footer Placeholder 4"/>
          <p:cNvSpPr>
            <a:spLocks noGrp="1"/>
          </p:cNvSpPr>
          <p:nvPr>
            <p:ph type="ftr" sz="quarter" idx="3"/>
          </p:nvPr>
        </p:nvSpPr>
        <p:spPr>
          <a:xfrm>
            <a:off x="259976" y="4840941"/>
            <a:ext cx="3657600" cy="171450"/>
          </a:xfrm>
          <a:prstGeom prst="rect">
            <a:avLst/>
          </a:prstGeom>
        </p:spPr>
        <p:txBody>
          <a:bodyPr vert="horz" lIns="91440" tIns="45720" rIns="91440" bIns="45720" rtlCol="0" anchor="ctr"/>
          <a:lstStyle>
            <a:lvl1pPr algn="l">
              <a:defRPr sz="75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8382000" y="914400"/>
            <a:ext cx="533400" cy="273844"/>
          </a:xfrm>
          <a:prstGeom prst="rect">
            <a:avLst/>
          </a:prstGeom>
        </p:spPr>
        <p:txBody>
          <a:bodyPr vert="horz" lIns="91440" tIns="45720" rIns="91440" bIns="45720" rtlCol="0" anchor="ctr"/>
          <a:lstStyle>
            <a:lvl1pPr algn="r">
              <a:defRPr sz="900">
                <a:solidFill>
                  <a:schemeClr val="bg1"/>
                </a:solidFill>
              </a:defRPr>
            </a:lvl1pPr>
          </a:lstStyle>
          <a:p>
            <a:fld id="{E76FF339-C289-BD4E-BE3A-0EFF8D97C3C0}" type="slidenum">
              <a:rPr lang="en-US" smtClean="0"/>
              <a:pPr/>
              <a:t>‹#›</a:t>
            </a:fld>
            <a:endParaRPr lang="en-US"/>
          </a:p>
        </p:txBody>
      </p:sp>
      <p:pic>
        <p:nvPicPr>
          <p:cNvPr id="7" name="Picture 6" descr="HomeButton.png">
            <a:hlinkClick r:id="" action="ppaction://hlinkshowjump?jump=firstslide"/>
          </p:cNvPr>
          <p:cNvPicPr>
            <a:picLocks noChangeAspect="1"/>
          </p:cNvPicPr>
          <p:nvPr/>
        </p:nvPicPr>
        <p:blipFill>
          <a:blip r:embed="rId19"/>
          <a:stretch>
            <a:fillRect/>
          </a:stretch>
        </p:blipFill>
        <p:spPr>
          <a:xfrm>
            <a:off x="552450" y="394587"/>
            <a:ext cx="457200" cy="264319"/>
          </a:xfrm>
          <a:prstGeom prst="rect">
            <a:avLst/>
          </a:prstGeom>
        </p:spPr>
      </p:pic>
      <p:pic>
        <p:nvPicPr>
          <p:cNvPr id="9" name="Picture 8" descr="w3c_home_nb-transparent.png"/>
          <p:cNvPicPr>
            <a:picLocks noChangeAspect="1"/>
          </p:cNvPicPr>
          <p:nvPr userDrawn="1"/>
        </p:nvPicPr>
        <p:blipFill>
          <a:blip r:embed="rId20"/>
          <a:stretch>
            <a:fillRect/>
          </a:stretch>
        </p:blipFill>
        <p:spPr>
          <a:xfrm>
            <a:off x="7695768" y="312469"/>
            <a:ext cx="1029133" cy="427091"/>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hdr="0" ftr="0" dt="0"/>
  <p:txStyles>
    <p:titleStyle>
      <a:lvl1pPr algn="l" defTabSz="685800" rtl="0" eaLnBrk="1" latinLnBrk="0" hangingPunct="1">
        <a:spcBef>
          <a:spcPct val="0"/>
        </a:spcBef>
        <a:buNone/>
        <a:defRPr sz="2700" kern="1200">
          <a:solidFill>
            <a:schemeClr val="bg1"/>
          </a:solidFill>
          <a:latin typeface="+mj-lt"/>
          <a:ea typeface="+mj-ea"/>
          <a:cs typeface="+mj-cs"/>
        </a:defRPr>
      </a:lvl1pPr>
    </p:titleStyle>
    <p:bodyStyle>
      <a:lvl1pPr marL="171450" indent="-171450" algn="l" defTabSz="685800" rtl="0" eaLnBrk="1" latinLnBrk="0" hangingPunct="1">
        <a:spcBef>
          <a:spcPts val="1500"/>
        </a:spcBef>
        <a:buClr>
          <a:schemeClr val="tx1">
            <a:lumMod val="50000"/>
            <a:lumOff val="50000"/>
          </a:schemeClr>
        </a:buClr>
        <a:buSzPct val="70000"/>
        <a:buFont typeface="Wingdings" pitchFamily="2" charset="2"/>
        <a:buChar char="l"/>
        <a:defRPr sz="1500" kern="1200">
          <a:solidFill>
            <a:schemeClr val="tx1">
              <a:lumMod val="75000"/>
              <a:lumOff val="25000"/>
            </a:schemeClr>
          </a:solidFill>
          <a:latin typeface="+mn-lt"/>
          <a:ea typeface="+mn-ea"/>
          <a:cs typeface="+mn-cs"/>
        </a:defRPr>
      </a:lvl1pPr>
      <a:lvl2pPr marL="3429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2pPr>
      <a:lvl3pPr marL="5143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3pPr>
      <a:lvl4pPr marL="6858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4pPr>
      <a:lvl5pPr marL="8572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2016/12/wot-wg-2016.html" TargetMode="External"/><Relationship Id="rId2" Type="http://schemas.openxmlformats.org/officeDocument/2006/relationships/hyperlink" Target="https://www.w3.org/2016/07/wot-ig-charter.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3c.github.io/wot-thing-description/"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3c.github.io/wot-scripting-api/"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org/WoT/IG/wiki/Roadmap"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3c.github.io/wot-architecture/" TargetMode="External"/><Relationship Id="rId3" Type="http://schemas.openxmlformats.org/officeDocument/2006/relationships/hyperlink" Target="https://lists.w3.org/Archives/Public/public-wot-ig/" TargetMode="External"/><Relationship Id="rId7" Type="http://schemas.openxmlformats.org/officeDocument/2006/relationships/hyperlink" Target="https://github.com/w3c/wot" TargetMode="External"/><Relationship Id="rId2" Type="http://schemas.openxmlformats.org/officeDocument/2006/relationships/hyperlink" Target="https://www.w3.org/WoT/IG/" TargetMode="External"/><Relationship Id="rId1" Type="http://schemas.openxmlformats.org/officeDocument/2006/relationships/slideLayout" Target="../slideLayouts/slideLayout2.xml"/><Relationship Id="rId6" Type="http://schemas.openxmlformats.org/officeDocument/2006/relationships/hyperlink" Target="https://www.w3.org/WoT/IG/wiki/Main_Page" TargetMode="External"/><Relationship Id="rId11" Type="http://schemas.openxmlformats.org/officeDocument/2006/relationships/hyperlink" Target="https://w3c.github.io/wot-binding-templates/" TargetMode="External"/><Relationship Id="rId5" Type="http://schemas.openxmlformats.org/officeDocument/2006/relationships/hyperlink" Target="https://www.w3.org/2016/12/wot-wg-2016.html" TargetMode="External"/><Relationship Id="rId10" Type="http://schemas.openxmlformats.org/officeDocument/2006/relationships/hyperlink" Target="https://w3c.github.io/wot-scripting-api/" TargetMode="External"/><Relationship Id="rId4" Type="http://schemas.openxmlformats.org/officeDocument/2006/relationships/hyperlink" Target="https://www.w3.org/WoT/WG/" TargetMode="External"/><Relationship Id="rId9" Type="http://schemas.openxmlformats.org/officeDocument/2006/relationships/hyperlink" Target="https://w3c.github.io/wot-thing-description/" TargetMode="External"/></Relationships>
</file>

<file path=ppt/slides/_rels/slide37.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3.tiff"/><Relationship Id="rId26" Type="http://schemas.openxmlformats.org/officeDocument/2006/relationships/image" Target="../media/image61.tiff"/><Relationship Id="rId39" Type="http://schemas.openxmlformats.org/officeDocument/2006/relationships/image" Target="../media/image74.tiff"/><Relationship Id="rId21" Type="http://schemas.openxmlformats.org/officeDocument/2006/relationships/image" Target="../media/image56.tiff"/><Relationship Id="rId34" Type="http://schemas.openxmlformats.org/officeDocument/2006/relationships/image" Target="../media/image69.tiff"/><Relationship Id="rId42" Type="http://schemas.openxmlformats.org/officeDocument/2006/relationships/image" Target="../media/image77.tiff"/><Relationship Id="rId47" Type="http://schemas.openxmlformats.org/officeDocument/2006/relationships/image" Target="../media/image82.tiff"/><Relationship Id="rId50" Type="http://schemas.openxmlformats.org/officeDocument/2006/relationships/image" Target="../media/image85.tiff"/><Relationship Id="rId55" Type="http://schemas.openxmlformats.org/officeDocument/2006/relationships/image" Target="../media/image90.png"/><Relationship Id="rId63" Type="http://schemas.openxmlformats.org/officeDocument/2006/relationships/image" Target="../media/image98.png"/><Relationship Id="rId7" Type="http://schemas.openxmlformats.org/officeDocument/2006/relationships/image" Target="../media/image42.tiff"/><Relationship Id="rId2" Type="http://schemas.openxmlformats.org/officeDocument/2006/relationships/notesSlide" Target="../notesSlides/notesSlide12.xml"/><Relationship Id="rId16" Type="http://schemas.openxmlformats.org/officeDocument/2006/relationships/image" Target="../media/image51.png"/><Relationship Id="rId20" Type="http://schemas.openxmlformats.org/officeDocument/2006/relationships/image" Target="../media/image55.tiff"/><Relationship Id="rId29" Type="http://schemas.openxmlformats.org/officeDocument/2006/relationships/image" Target="../media/image64.tiff"/><Relationship Id="rId41" Type="http://schemas.openxmlformats.org/officeDocument/2006/relationships/image" Target="../media/image76.tiff"/><Relationship Id="rId54" Type="http://schemas.openxmlformats.org/officeDocument/2006/relationships/image" Target="../media/image89.tiff"/><Relationship Id="rId6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tiff"/><Relationship Id="rId24" Type="http://schemas.openxmlformats.org/officeDocument/2006/relationships/image" Target="../media/image59.tiff"/><Relationship Id="rId32" Type="http://schemas.openxmlformats.org/officeDocument/2006/relationships/image" Target="../media/image67.tiff"/><Relationship Id="rId37" Type="http://schemas.openxmlformats.org/officeDocument/2006/relationships/image" Target="../media/image72.tiff"/><Relationship Id="rId40" Type="http://schemas.openxmlformats.org/officeDocument/2006/relationships/image" Target="../media/image75.tiff"/><Relationship Id="rId45" Type="http://schemas.openxmlformats.org/officeDocument/2006/relationships/image" Target="../media/image80.tiff"/><Relationship Id="rId53" Type="http://schemas.openxmlformats.org/officeDocument/2006/relationships/image" Target="../media/image88.tiff"/><Relationship Id="rId58" Type="http://schemas.openxmlformats.org/officeDocument/2006/relationships/image" Target="../media/image93.png"/><Relationship Id="rId5" Type="http://schemas.openxmlformats.org/officeDocument/2006/relationships/image" Target="../media/image40.png"/><Relationship Id="rId15" Type="http://schemas.openxmlformats.org/officeDocument/2006/relationships/image" Target="../media/image50.tiff"/><Relationship Id="rId23" Type="http://schemas.openxmlformats.org/officeDocument/2006/relationships/image" Target="../media/image58.png"/><Relationship Id="rId28" Type="http://schemas.openxmlformats.org/officeDocument/2006/relationships/image" Target="../media/image63.tiff"/><Relationship Id="rId36" Type="http://schemas.openxmlformats.org/officeDocument/2006/relationships/image" Target="../media/image71.tiff"/><Relationship Id="rId49" Type="http://schemas.openxmlformats.org/officeDocument/2006/relationships/image" Target="../media/image84.tiff"/><Relationship Id="rId57" Type="http://schemas.openxmlformats.org/officeDocument/2006/relationships/image" Target="../media/image92.jpeg"/><Relationship Id="rId61" Type="http://schemas.openxmlformats.org/officeDocument/2006/relationships/image" Target="../media/image96.png"/><Relationship Id="rId10" Type="http://schemas.openxmlformats.org/officeDocument/2006/relationships/image" Target="../media/image45.tiff"/><Relationship Id="rId19" Type="http://schemas.openxmlformats.org/officeDocument/2006/relationships/image" Target="../media/image54.tiff"/><Relationship Id="rId31" Type="http://schemas.openxmlformats.org/officeDocument/2006/relationships/image" Target="../media/image66.tiff"/><Relationship Id="rId44" Type="http://schemas.openxmlformats.org/officeDocument/2006/relationships/image" Target="../media/image79.tiff"/><Relationship Id="rId52" Type="http://schemas.openxmlformats.org/officeDocument/2006/relationships/image" Target="../media/image87.tiff"/><Relationship Id="rId60" Type="http://schemas.openxmlformats.org/officeDocument/2006/relationships/image" Target="../media/image9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tiff"/><Relationship Id="rId22" Type="http://schemas.openxmlformats.org/officeDocument/2006/relationships/image" Target="../media/image57.tiff"/><Relationship Id="rId27" Type="http://schemas.openxmlformats.org/officeDocument/2006/relationships/image" Target="../media/image62.tiff"/><Relationship Id="rId30" Type="http://schemas.openxmlformats.org/officeDocument/2006/relationships/image" Target="../media/image65.tiff"/><Relationship Id="rId35" Type="http://schemas.openxmlformats.org/officeDocument/2006/relationships/image" Target="../media/image70.tiff"/><Relationship Id="rId43" Type="http://schemas.openxmlformats.org/officeDocument/2006/relationships/image" Target="../media/image78.tiff"/><Relationship Id="rId48" Type="http://schemas.openxmlformats.org/officeDocument/2006/relationships/image" Target="../media/image83.tiff"/><Relationship Id="rId56" Type="http://schemas.openxmlformats.org/officeDocument/2006/relationships/image" Target="../media/image91.gif"/><Relationship Id="rId64" Type="http://schemas.openxmlformats.org/officeDocument/2006/relationships/image" Target="../media/image99.tiff"/><Relationship Id="rId8" Type="http://schemas.openxmlformats.org/officeDocument/2006/relationships/image" Target="../media/image43.jpeg"/><Relationship Id="rId51" Type="http://schemas.openxmlformats.org/officeDocument/2006/relationships/image" Target="../media/image86.tiff"/><Relationship Id="rId3" Type="http://schemas.openxmlformats.org/officeDocument/2006/relationships/image" Target="../media/image38.tiff"/><Relationship Id="rId12" Type="http://schemas.openxmlformats.org/officeDocument/2006/relationships/image" Target="../media/image47.tiff"/><Relationship Id="rId17" Type="http://schemas.openxmlformats.org/officeDocument/2006/relationships/image" Target="../media/image52.tiff"/><Relationship Id="rId25" Type="http://schemas.openxmlformats.org/officeDocument/2006/relationships/image" Target="../media/image60.gif"/><Relationship Id="rId33" Type="http://schemas.openxmlformats.org/officeDocument/2006/relationships/image" Target="../media/image68.tiff"/><Relationship Id="rId38" Type="http://schemas.openxmlformats.org/officeDocument/2006/relationships/image" Target="../media/image73.tiff"/><Relationship Id="rId46" Type="http://schemas.openxmlformats.org/officeDocument/2006/relationships/image" Target="../media/image81.tiff"/><Relationship Id="rId59" Type="http://schemas.openxmlformats.org/officeDocument/2006/relationships/image" Target="../media/image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w3.org/community/autowebplatform/wiki/LBSTaskForce" TargetMode="External"/><Relationship Id="rId2" Type="http://schemas.openxmlformats.org/officeDocument/2006/relationships/hyperlink" Target="https://www.w3.org/auto/security/wiki/ASP_TF" TargetMode="External"/><Relationship Id="rId1" Type="http://schemas.openxmlformats.org/officeDocument/2006/relationships/slideLayout" Target="../slideLayouts/slideLayout2.xml"/><Relationship Id="rId6" Type="http://schemas.openxmlformats.org/officeDocument/2006/relationships/hyperlink" Target="https://www.w3.org/community/autowebplatform/wiki/RSITaskForce" TargetMode="External"/><Relationship Id="rId5" Type="http://schemas.openxmlformats.org/officeDocument/2006/relationships/hyperlink" Target="https://www.w3.org/community/autowebplatform/wiki/ViWi" TargetMode="External"/><Relationship Id="rId4" Type="http://schemas.openxmlformats.org/officeDocument/2006/relationships/hyperlink" Target="https://www.w3.org/community/autowebplatform/wiki/MediaTunerTaskForc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org/20/Asia/Japan/Overview.ja.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jpeg"/><Relationship Id="rId7" Type="http://schemas.openxmlformats.org/officeDocument/2006/relationships/image" Target="../media/image106.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gif"/><Relationship Id="rId9"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905" y="1708241"/>
            <a:ext cx="8125615" cy="1166037"/>
          </a:xfrm>
        </p:spPr>
        <p:txBody>
          <a:bodyPr/>
          <a:lstStyle/>
          <a:p>
            <a:r>
              <a:rPr lang="en-US" altLang="ja-JP" sz="3200" dirty="0" smtClean="0"/>
              <a:t>W3C </a:t>
            </a:r>
            <a:r>
              <a:rPr lang="en-US" altLang="ja-JP" sz="3200" dirty="0" err="1" smtClean="0"/>
              <a:t>WoT</a:t>
            </a:r>
            <a:r>
              <a:rPr lang="en-US" altLang="ja-JP" sz="3200" dirty="0" smtClean="0"/>
              <a:t> and Auto</a:t>
            </a:r>
            <a:br>
              <a:rPr lang="en-US" altLang="ja-JP" sz="3200" dirty="0" smtClean="0"/>
            </a:br>
            <a:r>
              <a:rPr lang="en-US" altLang="ja-JP" sz="3200" dirty="0" smtClean="0"/>
              <a:t>in a nutshell</a:t>
            </a:r>
            <a:br>
              <a:rPr lang="en-US" altLang="ja-JP" sz="3200" dirty="0" smtClean="0"/>
            </a:br>
            <a:r>
              <a:rPr lang="en-US" altLang="ja-JP" sz="3200" dirty="0" smtClean="0"/>
              <a:t>- Web technology for the </a:t>
            </a:r>
            <a:r>
              <a:rPr lang="en-US" altLang="ja-JP" sz="3200" dirty="0" err="1" smtClean="0"/>
              <a:t>IoT</a:t>
            </a:r>
            <a:r>
              <a:rPr lang="en-US" altLang="ja-JP" sz="3200" dirty="0" smtClean="0"/>
              <a:t> era -</a:t>
            </a:r>
            <a:r>
              <a:rPr lang="en-US" sz="2400" dirty="0" smtClean="0"/>
              <a:t/>
            </a:r>
            <a:br>
              <a:rPr lang="en-US" sz="2400" dirty="0" smtClean="0"/>
            </a:br>
            <a:r>
              <a:rPr lang="en-US" sz="2400" dirty="0" smtClean="0"/>
              <a:t/>
            </a:r>
            <a:br>
              <a:rPr lang="en-US" sz="2400" dirty="0" smtClean="0"/>
            </a:br>
            <a:endParaRPr lang="en-US" sz="2400" i="1" dirty="0">
              <a:latin typeface="Times New Roman"/>
              <a:cs typeface="Times New Roman"/>
            </a:endParaRPr>
          </a:p>
        </p:txBody>
      </p:sp>
      <p:sp>
        <p:nvSpPr>
          <p:cNvPr id="3" name="Subtitle 2"/>
          <p:cNvSpPr>
            <a:spLocks noGrp="1"/>
          </p:cNvSpPr>
          <p:nvPr>
            <p:ph type="subTitle" idx="1"/>
          </p:nvPr>
        </p:nvSpPr>
        <p:spPr>
          <a:xfrm>
            <a:off x="361244" y="3389376"/>
            <a:ext cx="8371276" cy="1251531"/>
          </a:xfrm>
        </p:spPr>
        <p:txBody>
          <a:bodyPr>
            <a:normAutofit fontScale="85000" lnSpcReduction="10000"/>
          </a:bodyPr>
          <a:lstStyle/>
          <a:p>
            <a:r>
              <a:rPr lang="en-US" altLang="ja-JP" sz="2100" dirty="0" smtClean="0"/>
              <a:t>Kazuyuki </a:t>
            </a:r>
            <a:r>
              <a:rPr lang="en-US" altLang="ja-JP" sz="2100" dirty="0" smtClean="0"/>
              <a:t>Ashimura (</a:t>
            </a:r>
            <a:r>
              <a:rPr lang="ja-JP" altLang="en-US" sz="2100" dirty="0" smtClean="0"/>
              <a:t>芦村和幸</a:t>
            </a:r>
            <a:r>
              <a:rPr lang="en-US" altLang="ja-JP" sz="2100" dirty="0" smtClean="0"/>
              <a:t>)</a:t>
            </a:r>
            <a:endParaRPr lang="en-US" altLang="ja-JP" sz="2100" dirty="0" smtClean="0"/>
          </a:p>
          <a:p>
            <a:r>
              <a:rPr lang="en-US" altLang="ja-JP" sz="2100" dirty="0" smtClean="0"/>
              <a:t>Project Associate Professor, Graduate School of Media and Governance, Keio University</a:t>
            </a:r>
          </a:p>
          <a:p>
            <a:r>
              <a:rPr lang="en-US" altLang="ja-JP" sz="2100" dirty="0" smtClean="0"/>
              <a:t>W3C Project Specialist &amp; Staff Contact</a:t>
            </a:r>
            <a:endParaRPr lang="en-US" sz="2100" dirty="0"/>
          </a:p>
          <a:p>
            <a:r>
              <a:rPr lang="en-US" sz="2100" dirty="0" smtClean="0"/>
              <a:t>26 April 2017</a:t>
            </a:r>
            <a:endParaRPr lang="en-US" sz="21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887380"/>
            <a:ext cx="8308975" cy="702571"/>
          </a:xfrm>
        </p:spPr>
        <p:txBody>
          <a:bodyPr/>
          <a:lstStyle/>
          <a:p>
            <a:r>
              <a:rPr lang="en-US" altLang="ja-JP" sz="2200" dirty="0"/>
              <a:t>T</a:t>
            </a:r>
            <a:r>
              <a:rPr lang="en-US" altLang="ja-JP" sz="2200" dirty="0" smtClean="0"/>
              <a:t>he difference between the Internet and the Web?</a:t>
            </a:r>
            <a:br>
              <a:rPr lang="en-US" altLang="ja-JP" sz="2200" dirty="0" smtClean="0"/>
            </a:br>
            <a:r>
              <a:rPr lang="en-US" altLang="ja-JP" sz="1600" dirty="0" smtClean="0"/>
              <a:t>- The Web is an information space on the Internet.</a:t>
            </a:r>
            <a:endParaRPr lang="en-GB" sz="1600"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10</a:t>
            </a:fld>
            <a:r>
              <a:rPr lang="en-US" smtClean="0"/>
              <a:t>/31</a:t>
            </a:r>
            <a:endParaRPr lang="en-US" dirty="0"/>
          </a:p>
        </p:txBody>
      </p:sp>
      <p:sp>
        <p:nvSpPr>
          <p:cNvPr id="6" name="TextBox 11"/>
          <p:cNvSpPr txBox="1"/>
          <p:nvPr/>
        </p:nvSpPr>
        <p:spPr>
          <a:xfrm>
            <a:off x="568383" y="1726432"/>
            <a:ext cx="3948581" cy="369332"/>
          </a:xfrm>
          <a:prstGeom prst="rect">
            <a:avLst/>
          </a:prstGeom>
          <a:noFill/>
        </p:spPr>
        <p:txBody>
          <a:bodyPr wrap="none" rtlCol="0">
            <a:spAutoFit/>
          </a:bodyPr>
          <a:lstStyle/>
          <a:p>
            <a:r>
              <a:rPr lang="en-US" altLang="ja-JP" dirty="0" smtClean="0"/>
              <a:t>W3C/MIT Team 20</a:t>
            </a:r>
            <a:r>
              <a:rPr lang="en-US" altLang="ja-JP" baseline="30000" dirty="0" smtClean="0"/>
              <a:t>th</a:t>
            </a:r>
            <a:r>
              <a:rPr lang="en-US" altLang="ja-JP" dirty="0" smtClean="0"/>
              <a:t> anniversary in 2014</a:t>
            </a:r>
          </a:p>
        </p:txBody>
      </p:sp>
      <p:sp>
        <p:nvSpPr>
          <p:cNvPr id="12" name="TextBox 11"/>
          <p:cNvSpPr txBox="1"/>
          <p:nvPr/>
        </p:nvSpPr>
        <p:spPr>
          <a:xfrm>
            <a:off x="424067" y="4423661"/>
            <a:ext cx="8080662" cy="307777"/>
          </a:xfrm>
          <a:prstGeom prst="rect">
            <a:avLst/>
          </a:prstGeom>
          <a:noFill/>
        </p:spPr>
        <p:txBody>
          <a:bodyPr wrap="square" rtlCol="0">
            <a:spAutoFit/>
          </a:bodyPr>
          <a:lstStyle/>
          <a:p>
            <a:pPr algn="ctr"/>
            <a:r>
              <a:rPr lang="en-US" altLang="ja-JP" sz="1400" dirty="0" smtClean="0"/>
              <a:t>Web inventor Tim Berners-Lee</a:t>
            </a:r>
            <a:r>
              <a:rPr lang="ja-JP" altLang="en-US" sz="1400" dirty="0"/>
              <a:t> </a:t>
            </a:r>
            <a:r>
              <a:rPr lang="en-US" altLang="ja-JP" sz="1400" dirty="0" smtClean="0"/>
              <a:t>(left) and Internet inventor </a:t>
            </a:r>
            <a:r>
              <a:rPr lang="en-US" altLang="ja-JP" sz="1400" dirty="0" err="1" smtClean="0"/>
              <a:t>Vint</a:t>
            </a:r>
            <a:r>
              <a:rPr lang="en-US" altLang="ja-JP" sz="1400" dirty="0" smtClean="0"/>
              <a:t> Cerf (right)</a:t>
            </a:r>
          </a:p>
        </p:txBody>
      </p:sp>
      <p:pic>
        <p:nvPicPr>
          <p:cNvPr id="13314" name="Picture 2" descr="http://www.w3.org/2014/Talks/1217-jp-meeting/pictures/i-did-not-inv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83" y="2104442"/>
            <a:ext cx="3355721" cy="223714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w3.org/2014/Talks/1217-jp-meeting/pictures/i-did-inv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363" y="2144909"/>
            <a:ext cx="3575981" cy="223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171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78" y="2571750"/>
            <a:ext cx="8499122" cy="1028700"/>
          </a:xfrm>
        </p:spPr>
        <p:txBody>
          <a:bodyPr/>
          <a:lstStyle/>
          <a:p>
            <a:r>
              <a:rPr lang="en-US" dirty="0" smtClean="0"/>
              <a:t>Recent topics of Web standardization</a:t>
            </a:r>
            <a:r>
              <a:rPr lang="en-US" altLang="ja-JP" dirty="0" smtClean="0"/>
              <a:t/>
            </a:r>
            <a:br>
              <a:rPr lang="en-US" altLang="ja-JP" dirty="0" smtClean="0"/>
            </a:br>
            <a:r>
              <a:rPr lang="en-US" altLang="ja-JP" dirty="0" err="1" smtClean="0"/>
              <a:t>IoT</a:t>
            </a:r>
            <a:r>
              <a:rPr lang="ja-JP" altLang="en-US" dirty="0"/>
              <a:t> </a:t>
            </a:r>
            <a:r>
              <a:rPr lang="en-US" altLang="ja-JP" dirty="0" smtClean="0"/>
              <a:t>&amp; Connected Car</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11</a:t>
            </a:fld>
            <a:endParaRPr lang="en-US"/>
          </a:p>
        </p:txBody>
      </p:sp>
    </p:spTree>
    <p:extLst>
      <p:ext uri="{BB962C8B-B14F-4D97-AF65-F5344CB8AC3E}">
        <p14:creationId xmlns:p14="http://schemas.microsoft.com/office/powerpoint/2010/main" val="531320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6" y="902480"/>
            <a:ext cx="8308975" cy="702571"/>
          </a:xfrm>
        </p:spPr>
        <p:txBody>
          <a:bodyPr/>
          <a:lstStyle/>
          <a:p>
            <a:r>
              <a:rPr lang="en-US" dirty="0" smtClean="0"/>
              <a:t>Massive Potential for the Internet of Things</a:t>
            </a:r>
            <a:endParaRPr lang="en-GB"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12</a:t>
            </a:fld>
            <a:r>
              <a:rPr lang="en-US" smtClean="0"/>
              <a:t>/31</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537" y="1979164"/>
            <a:ext cx="1344624" cy="998483"/>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787" y="1979164"/>
            <a:ext cx="1321002" cy="998483"/>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703" y="1979164"/>
            <a:ext cx="1322435" cy="998483"/>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584" y="3303799"/>
            <a:ext cx="1362577" cy="1033364"/>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8787" y="3296402"/>
            <a:ext cx="1375456" cy="1040761"/>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6703" y="3296402"/>
            <a:ext cx="1396933" cy="1040761"/>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2217682" y="3005961"/>
            <a:ext cx="1031051" cy="276999"/>
          </a:xfrm>
          <a:prstGeom prst="rect">
            <a:avLst/>
          </a:prstGeom>
          <a:noFill/>
        </p:spPr>
        <p:txBody>
          <a:bodyPr wrap="none" rtlCol="0">
            <a:spAutoFit/>
          </a:bodyPr>
          <a:lstStyle/>
          <a:p>
            <a:pPr algn="ctr"/>
            <a:r>
              <a:rPr lang="en-GB" sz="1200" smtClean="0"/>
              <a:t>Smart Homes</a:t>
            </a:r>
            <a:endParaRPr lang="en-GB" sz="1200"/>
          </a:p>
        </p:txBody>
      </p:sp>
      <p:sp>
        <p:nvSpPr>
          <p:cNvPr id="11" name="TextBox 10"/>
          <p:cNvSpPr txBox="1"/>
          <p:nvPr/>
        </p:nvSpPr>
        <p:spPr>
          <a:xfrm>
            <a:off x="3833743" y="2995271"/>
            <a:ext cx="842923" cy="276999"/>
          </a:xfrm>
          <a:prstGeom prst="rect">
            <a:avLst/>
          </a:prstGeom>
          <a:noFill/>
        </p:spPr>
        <p:txBody>
          <a:bodyPr wrap="none" rtlCol="0">
            <a:spAutoFit/>
          </a:bodyPr>
          <a:lstStyle/>
          <a:p>
            <a:pPr algn="ctr"/>
            <a:r>
              <a:rPr lang="en-GB" sz="1200" dirty="0" err="1" smtClean="0"/>
              <a:t>Wearables</a:t>
            </a:r>
            <a:endParaRPr lang="en-GB" sz="1200" dirty="0"/>
          </a:p>
        </p:txBody>
      </p:sp>
      <p:sp>
        <p:nvSpPr>
          <p:cNvPr id="12" name="TextBox 11"/>
          <p:cNvSpPr txBox="1"/>
          <p:nvPr/>
        </p:nvSpPr>
        <p:spPr>
          <a:xfrm>
            <a:off x="1991486" y="4377557"/>
            <a:ext cx="1557029" cy="276999"/>
          </a:xfrm>
          <a:prstGeom prst="rect">
            <a:avLst/>
          </a:prstGeom>
          <a:noFill/>
        </p:spPr>
        <p:txBody>
          <a:bodyPr wrap="none" rtlCol="0">
            <a:spAutoFit/>
          </a:bodyPr>
          <a:lstStyle/>
          <a:p>
            <a:pPr algn="ctr"/>
            <a:r>
              <a:rPr lang="en-GB" sz="1200" dirty="0" smtClean="0"/>
              <a:t>Power &amp; Environment</a:t>
            </a:r>
            <a:endParaRPr lang="en-GB" sz="1200" dirty="0"/>
          </a:p>
        </p:txBody>
      </p:sp>
      <p:sp>
        <p:nvSpPr>
          <p:cNvPr id="13" name="TextBox 12"/>
          <p:cNvSpPr txBox="1"/>
          <p:nvPr/>
        </p:nvSpPr>
        <p:spPr>
          <a:xfrm>
            <a:off x="3827358" y="4377563"/>
            <a:ext cx="933269" cy="276999"/>
          </a:xfrm>
          <a:prstGeom prst="rect">
            <a:avLst/>
          </a:prstGeom>
          <a:noFill/>
        </p:spPr>
        <p:txBody>
          <a:bodyPr wrap="none" rtlCol="0">
            <a:spAutoFit/>
          </a:bodyPr>
          <a:lstStyle/>
          <a:p>
            <a:pPr algn="ctr"/>
            <a:r>
              <a:rPr lang="en-GB" sz="1200" dirty="0" smtClean="0"/>
              <a:t>Smart Cities</a:t>
            </a:r>
            <a:endParaRPr lang="en-GB" sz="1200" dirty="0"/>
          </a:p>
        </p:txBody>
      </p:sp>
      <p:sp>
        <p:nvSpPr>
          <p:cNvPr id="14" name="TextBox 13"/>
          <p:cNvSpPr txBox="1"/>
          <p:nvPr/>
        </p:nvSpPr>
        <p:spPr>
          <a:xfrm>
            <a:off x="5530964" y="3011041"/>
            <a:ext cx="864340" cy="276999"/>
          </a:xfrm>
          <a:prstGeom prst="rect">
            <a:avLst/>
          </a:prstGeom>
          <a:noFill/>
        </p:spPr>
        <p:txBody>
          <a:bodyPr wrap="none" rtlCol="0">
            <a:spAutoFit/>
          </a:bodyPr>
          <a:lstStyle/>
          <a:p>
            <a:pPr algn="ctr"/>
            <a:r>
              <a:rPr lang="en-GB" sz="1200" dirty="0" smtClean="0"/>
              <a:t>Healthcare</a:t>
            </a:r>
            <a:endParaRPr lang="en-GB" sz="1200" dirty="0"/>
          </a:p>
        </p:txBody>
      </p:sp>
      <p:sp>
        <p:nvSpPr>
          <p:cNvPr id="15" name="TextBox 14"/>
          <p:cNvSpPr txBox="1"/>
          <p:nvPr/>
        </p:nvSpPr>
        <p:spPr>
          <a:xfrm>
            <a:off x="5428379" y="4382818"/>
            <a:ext cx="1105047" cy="276999"/>
          </a:xfrm>
          <a:prstGeom prst="rect">
            <a:avLst/>
          </a:prstGeom>
          <a:noFill/>
        </p:spPr>
        <p:txBody>
          <a:bodyPr wrap="none" rtlCol="0">
            <a:spAutoFit/>
          </a:bodyPr>
          <a:lstStyle/>
          <a:p>
            <a:pPr algn="ctr"/>
            <a:r>
              <a:rPr lang="en-GB" sz="1200" dirty="0" smtClean="0"/>
              <a:t>Manufacturing</a:t>
            </a:r>
            <a:endParaRPr lang="en-GB" sz="1200" dirty="0"/>
          </a:p>
        </p:txBody>
      </p:sp>
    </p:spTree>
    <p:extLst>
      <p:ext uri="{BB962C8B-B14F-4D97-AF65-F5344CB8AC3E}">
        <p14:creationId xmlns:p14="http://schemas.microsoft.com/office/powerpoint/2010/main" val="3095443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39930"/>
            <a:ext cx="8308975" cy="702571"/>
          </a:xfrm>
        </p:spPr>
        <p:txBody>
          <a:bodyPr/>
          <a:lstStyle/>
          <a:p>
            <a:r>
              <a:rPr lang="en-US" altLang="ja-JP" dirty="0" smtClean="0"/>
              <a:t>Horizontal-Vertical Metadata Vocabulary</a:t>
            </a:r>
            <a:endParaRPr lang="en-GB" dirty="0"/>
          </a:p>
        </p:txBody>
      </p:sp>
      <p:sp>
        <p:nvSpPr>
          <p:cNvPr id="3" name="Slide Number Placeholder 2"/>
          <p:cNvSpPr>
            <a:spLocks noGrp="1"/>
          </p:cNvSpPr>
          <p:nvPr>
            <p:ph type="sldNum" sz="quarter" idx="12"/>
          </p:nvPr>
        </p:nvSpPr>
        <p:spPr/>
        <p:txBody>
          <a:bodyPr/>
          <a:lstStyle/>
          <a:p>
            <a:fld id="{E76FF339-C289-BD4E-BE3A-0EFF8D97C3C0}" type="slidenum">
              <a:rPr lang="en-US" smtClean="0"/>
              <a:pPr/>
              <a:t>13</a:t>
            </a:fld>
            <a:r>
              <a:rPr lang="en-US" smtClean="0"/>
              <a:t>/31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152" y="2534090"/>
            <a:ext cx="1181368" cy="1037062"/>
          </a:xfrm>
          <a:prstGeom prst="rect">
            <a:avLst/>
          </a:prstGeom>
          <a:effectLst>
            <a:outerShdw blurRad="50800" dist="762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46" y="2534090"/>
            <a:ext cx="1396577" cy="1037062"/>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431" y="2537788"/>
            <a:ext cx="1368633" cy="1033364"/>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9326" y="2537788"/>
            <a:ext cx="1362577" cy="1033364"/>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2221" y="2534090"/>
            <a:ext cx="1375456" cy="1040761"/>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7995" y="2534090"/>
            <a:ext cx="1396933" cy="1040761"/>
          </a:xfrm>
          <a:prstGeom prst="rect">
            <a:avLst/>
          </a:prstGeom>
          <a:effectLst>
            <a:outerShdw blurRad="50800" dist="38100" dir="2700000" algn="tl" rotWithShape="0">
              <a:prstClr val="black">
                <a:alpha val="40000"/>
              </a:prstClr>
            </a:outerShdw>
          </a:effectLst>
        </p:spPr>
      </p:pic>
      <p:sp>
        <p:nvSpPr>
          <p:cNvPr id="12" name="TextBox 11"/>
          <p:cNvSpPr txBox="1"/>
          <p:nvPr/>
        </p:nvSpPr>
        <p:spPr>
          <a:xfrm>
            <a:off x="251347" y="3712962"/>
            <a:ext cx="8608173" cy="376728"/>
          </a:xfrm>
          <a:prstGeom prst="rect">
            <a:avLst/>
          </a:prstGeom>
          <a:solidFill>
            <a:schemeClr val="bg2">
              <a:lumMod val="40000"/>
              <a:lumOff val="60000"/>
            </a:schemeClr>
          </a:solidFill>
          <a:effectLst>
            <a:outerShdw blurRad="50800" dist="76200" dir="2700000" algn="tl" rotWithShape="0">
              <a:prstClr val="black">
                <a:alpha val="40000"/>
              </a:prstClr>
            </a:outerShdw>
          </a:effectLst>
        </p:spPr>
        <p:txBody>
          <a:bodyPr wrap="square" rtlCol="0">
            <a:spAutoFit/>
          </a:bodyPr>
          <a:lstStyle/>
          <a:p>
            <a:pPr algn="ctr"/>
            <a:r>
              <a:rPr lang="en-US" altLang="ja-JP" b="1" dirty="0" smtClean="0"/>
              <a:t>Horizontal core metadata by W3C</a:t>
            </a:r>
            <a:endParaRPr lang="en-GB" b="1" dirty="0"/>
          </a:p>
        </p:txBody>
      </p:sp>
      <p:sp>
        <p:nvSpPr>
          <p:cNvPr id="13" name="TextBox 12"/>
          <p:cNvSpPr txBox="1"/>
          <p:nvPr/>
        </p:nvSpPr>
        <p:spPr>
          <a:xfrm>
            <a:off x="2043066" y="2064702"/>
            <a:ext cx="5071004" cy="338554"/>
          </a:xfrm>
          <a:prstGeom prst="rect">
            <a:avLst/>
          </a:prstGeom>
          <a:noFill/>
        </p:spPr>
        <p:txBody>
          <a:bodyPr wrap="none" rtlCol="0">
            <a:spAutoFit/>
          </a:bodyPr>
          <a:lstStyle/>
          <a:p>
            <a:pPr algn="ctr"/>
            <a:r>
              <a:rPr lang="en-US" altLang="ja-JP" sz="1600" dirty="0" smtClean="0"/>
              <a:t>Metadata vocabulary corresponds to each industry vertical</a:t>
            </a:r>
            <a:endParaRPr lang="en-GB" sz="1600" dirty="0"/>
          </a:p>
        </p:txBody>
      </p:sp>
    </p:spTree>
    <p:extLst>
      <p:ext uri="{BB962C8B-B14F-4D97-AF65-F5344CB8AC3E}">
        <p14:creationId xmlns:p14="http://schemas.microsoft.com/office/powerpoint/2010/main" val="1980207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39930"/>
            <a:ext cx="8308975" cy="702571"/>
          </a:xfrm>
        </p:spPr>
        <p:txBody>
          <a:bodyPr/>
          <a:lstStyle/>
          <a:p>
            <a:r>
              <a:rPr lang="en-GB" altLang="ja-JP" dirty="0" smtClean="0"/>
              <a:t>Connected Cars</a:t>
            </a:r>
            <a:endParaRPr lang="en-GB"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346" y="1722438"/>
            <a:ext cx="4202133" cy="2963862"/>
          </a:xfrm>
        </p:spPr>
      </p:pic>
    </p:spTree>
    <p:extLst>
      <p:ext uri="{BB962C8B-B14F-4D97-AF65-F5344CB8AC3E}">
        <p14:creationId xmlns:p14="http://schemas.microsoft.com/office/powerpoint/2010/main" val="3335035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78" y="2571750"/>
            <a:ext cx="8499122" cy="1028700"/>
          </a:xfrm>
        </p:spPr>
        <p:txBody>
          <a:bodyPr/>
          <a:lstStyle/>
          <a:p>
            <a:r>
              <a:rPr lang="en-US" dirty="0" err="1" smtClean="0"/>
              <a:t>WoT</a:t>
            </a:r>
            <a:r>
              <a:rPr lang="en-US" dirty="0" smtClean="0"/>
              <a:t>: Web of Things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15</a:t>
            </a:fld>
            <a:endParaRPr lang="en-US"/>
          </a:p>
        </p:txBody>
      </p:sp>
    </p:spTree>
    <p:extLst>
      <p:ext uri="{BB962C8B-B14F-4D97-AF65-F5344CB8AC3E}">
        <p14:creationId xmlns:p14="http://schemas.microsoft.com/office/powerpoint/2010/main" val="3200727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W3C </a:t>
            </a:r>
            <a:r>
              <a:rPr lang="en-US" dirty="0" err="1" smtClean="0"/>
              <a:t>WoT</a:t>
            </a:r>
            <a:r>
              <a:rPr lang="en-US" dirty="0" smtClean="0"/>
              <a:t> Mission</a:t>
            </a:r>
            <a:endParaRPr lang="en-US" dirty="0"/>
          </a:p>
        </p:txBody>
      </p:sp>
      <p:pic>
        <p:nvPicPr>
          <p:cNvPr id="5" name="Picture 2" descr="https://pbs.twimg.com/profile_images/737757905177300992/NwwT3aUT.jpg"/>
          <p:cNvPicPr>
            <a:picLocks noChangeAspect="1" noChangeArrowheads="1"/>
          </p:cNvPicPr>
          <p:nvPr/>
        </p:nvPicPr>
        <p:blipFill>
          <a:blip r:embed="rId3" cstate="print"/>
          <a:srcRect/>
          <a:stretch>
            <a:fillRect/>
          </a:stretch>
        </p:blipFill>
        <p:spPr bwMode="auto">
          <a:xfrm>
            <a:off x="1709682" y="1643759"/>
            <a:ext cx="756084" cy="756084"/>
          </a:xfrm>
          <a:prstGeom prst="rect">
            <a:avLst/>
          </a:prstGeom>
          <a:noFill/>
        </p:spPr>
      </p:pic>
      <p:pic>
        <p:nvPicPr>
          <p:cNvPr id="6" name="Picture 4" descr="http://www.etsi.org/images/articles/logos/oneM2M-Logo.png"/>
          <p:cNvPicPr>
            <a:picLocks noChangeAspect="1" noChangeArrowheads="1"/>
          </p:cNvPicPr>
          <p:nvPr/>
        </p:nvPicPr>
        <p:blipFill>
          <a:blip r:embed="rId4" cstate="print"/>
          <a:srcRect/>
          <a:stretch>
            <a:fillRect/>
          </a:stretch>
        </p:blipFill>
        <p:spPr bwMode="auto">
          <a:xfrm>
            <a:off x="2385170" y="3583237"/>
            <a:ext cx="971283" cy="662699"/>
          </a:xfrm>
          <a:prstGeom prst="rect">
            <a:avLst/>
          </a:prstGeom>
          <a:noFill/>
        </p:spPr>
      </p:pic>
      <p:pic>
        <p:nvPicPr>
          <p:cNvPr id="7" name="Picture 6" descr="https://lh6.ggpht.com/9HO8ss1ZMkSOVERLU0gakZEJpptzRxV4TYL3YJ5vPdYe5V0z3EpV_Wqezc8RkRcNcP6-=w300"/>
          <p:cNvPicPr>
            <a:picLocks noChangeAspect="1" noChangeArrowheads="1"/>
          </p:cNvPicPr>
          <p:nvPr/>
        </p:nvPicPr>
        <p:blipFill>
          <a:blip r:embed="rId5" cstate="print"/>
          <a:srcRect/>
          <a:stretch>
            <a:fillRect/>
          </a:stretch>
        </p:blipFill>
        <p:spPr bwMode="auto">
          <a:xfrm>
            <a:off x="3599892" y="1616756"/>
            <a:ext cx="810090" cy="810090"/>
          </a:xfrm>
          <a:prstGeom prst="rect">
            <a:avLst/>
          </a:prstGeom>
          <a:noFill/>
        </p:spPr>
      </p:pic>
      <p:pic>
        <p:nvPicPr>
          <p:cNvPr id="8" name="Picture 8" descr="https://media.licdn.com/media/p/1/000/225/076/21c1f00.png"/>
          <p:cNvPicPr>
            <a:picLocks noChangeAspect="1" noChangeArrowheads="1"/>
          </p:cNvPicPr>
          <p:nvPr/>
        </p:nvPicPr>
        <p:blipFill>
          <a:blip r:embed="rId6" cstate="print"/>
          <a:srcRect/>
          <a:stretch>
            <a:fillRect/>
          </a:stretch>
        </p:blipFill>
        <p:spPr bwMode="auto">
          <a:xfrm>
            <a:off x="5622606" y="1842980"/>
            <a:ext cx="1080120" cy="367843"/>
          </a:xfrm>
          <a:prstGeom prst="rect">
            <a:avLst/>
          </a:prstGeom>
          <a:noFill/>
        </p:spPr>
      </p:pic>
      <p:pic>
        <p:nvPicPr>
          <p:cNvPr id="9" name="Picture 4" descr="http://openmobilealliance.org/wp-content/uploads/2012/11/LOGO_OMA_Larg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1179" y="3587344"/>
            <a:ext cx="1287757" cy="654488"/>
          </a:xfrm>
          <a:prstGeom prst="rect">
            <a:avLst/>
          </a:prstGeom>
          <a:noFill/>
          <a:extLst>
            <a:ext uri="{909E8E84-426E-40DD-AFC4-6F175D3DCCD1}">
              <a14:hiddenFill xmlns:a14="http://schemas.microsoft.com/office/drawing/2010/main">
                <a:solidFill>
                  <a:srgbClr val="FFFFFF"/>
                </a:solidFill>
              </a14:hiddenFill>
            </a:ext>
          </a:extLst>
        </p:spPr>
      </p:pic>
      <p:sp>
        <p:nvSpPr>
          <p:cNvPr id="10" name="Flussdiagramm: Manuelle Eingabe 9"/>
          <p:cNvSpPr/>
          <p:nvPr/>
        </p:nvSpPr>
        <p:spPr>
          <a:xfrm>
            <a:off x="1763688" y="2408477"/>
            <a:ext cx="648072" cy="432048"/>
          </a:xfrm>
          <a:prstGeom prst="flowChartManualInput">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1" name="Flussdiagramm: Lochstreifen 10"/>
          <p:cNvSpPr/>
          <p:nvPr/>
        </p:nvSpPr>
        <p:spPr>
          <a:xfrm>
            <a:off x="3653898" y="2426846"/>
            <a:ext cx="702078" cy="486054"/>
          </a:xfrm>
          <a:prstGeom prst="flowChartPunchedTape">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2" name="Doppelte Welle 11"/>
          <p:cNvSpPr/>
          <p:nvPr/>
        </p:nvSpPr>
        <p:spPr>
          <a:xfrm>
            <a:off x="2519772" y="3182929"/>
            <a:ext cx="702078" cy="432048"/>
          </a:xfrm>
          <a:prstGeom prst="doubleWave">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3" name="Flussdiagramm: Gespeicherte Daten 12"/>
          <p:cNvSpPr/>
          <p:nvPr/>
        </p:nvSpPr>
        <p:spPr>
          <a:xfrm rot="16200000">
            <a:off x="5827640" y="2345837"/>
            <a:ext cx="621069" cy="621069"/>
          </a:xfrm>
          <a:prstGeom prst="flowChartOnlineStorage">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4" name="Eingekerbter Richtungspfeil 13"/>
          <p:cNvSpPr/>
          <p:nvPr/>
        </p:nvSpPr>
        <p:spPr>
          <a:xfrm rot="16200000">
            <a:off x="4761021" y="2993909"/>
            <a:ext cx="648072" cy="702078"/>
          </a:xfrm>
          <a:prstGeom prst="chevron">
            <a:avLst>
              <a:gd name="adj" fmla="val 27324"/>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5" name="Flussdiagramm: Magnetplattenspeicher 14"/>
          <p:cNvSpPr/>
          <p:nvPr/>
        </p:nvSpPr>
        <p:spPr>
          <a:xfrm>
            <a:off x="6786246" y="3074917"/>
            <a:ext cx="540060" cy="594066"/>
          </a:xfrm>
          <a:prstGeom prst="flowChartMagneticDisk">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feld 15"/>
          <p:cNvSpPr txBox="1"/>
          <p:nvPr/>
        </p:nvSpPr>
        <p:spPr>
          <a:xfrm>
            <a:off x="6846375" y="3479331"/>
            <a:ext cx="476412" cy="600164"/>
          </a:xfrm>
          <a:prstGeom prst="rect">
            <a:avLst/>
          </a:prstGeom>
          <a:noFill/>
        </p:spPr>
        <p:txBody>
          <a:bodyPr wrap="none" rtlCol="0">
            <a:spAutoFit/>
          </a:bodyPr>
          <a:lstStyle/>
          <a:p>
            <a:r>
              <a:rPr lang="en-US" sz="3300" dirty="0"/>
              <a:t>…</a:t>
            </a:r>
          </a:p>
        </p:txBody>
      </p:sp>
      <p:sp>
        <p:nvSpPr>
          <p:cNvPr id="17" name="Textfeld 16"/>
          <p:cNvSpPr txBox="1"/>
          <p:nvPr/>
        </p:nvSpPr>
        <p:spPr>
          <a:xfrm>
            <a:off x="1147890" y="4183450"/>
            <a:ext cx="6848221" cy="646331"/>
          </a:xfrm>
          <a:prstGeom prst="rect">
            <a:avLst/>
          </a:prstGeom>
          <a:noFill/>
        </p:spPr>
        <p:txBody>
          <a:bodyPr wrap="none" rtlCol="0">
            <a:spAutoFit/>
          </a:bodyPr>
          <a:lstStyle/>
          <a:p>
            <a:pPr algn="ctr"/>
            <a:r>
              <a:rPr lang="en-US" dirty="0"/>
              <a:t>“enable easy integration across IoT platforms and application domains”</a:t>
            </a:r>
            <a:br>
              <a:rPr lang="en-US" dirty="0"/>
            </a:br>
            <a:r>
              <a:rPr lang="en-US" dirty="0"/>
              <a:t>“complementing available standards”</a:t>
            </a:r>
          </a:p>
        </p:txBody>
      </p:sp>
      <p:sp>
        <p:nvSpPr>
          <p:cNvPr id="4" name="Textfeld 3"/>
          <p:cNvSpPr txBox="1"/>
          <p:nvPr/>
        </p:nvSpPr>
        <p:spPr>
          <a:xfrm>
            <a:off x="1493658" y="2653390"/>
            <a:ext cx="6156684" cy="793106"/>
          </a:xfrm>
          <a:prstGeom prst="rect">
            <a:avLst/>
          </a:prstGeom>
          <a:solidFill>
            <a:srgbClr val="4A7B7C"/>
          </a:solidFill>
        </p:spPr>
        <p:txBody>
          <a:bodyPr wrap="square" lIns="67500" rtlCol="0" anchor="ctr">
            <a:noAutofit/>
          </a:bodyPr>
          <a:lstStyle/>
          <a:p>
            <a:pPr algn="ctr"/>
            <a:r>
              <a:rPr lang="en-US" sz="3300" dirty="0">
                <a:solidFill>
                  <a:schemeClr val="bg1"/>
                </a:solidFill>
              </a:rPr>
              <a:t>Web of Things</a:t>
            </a:r>
            <a:endParaRPr lang="en-US" sz="3300" b="1" dirty="0">
              <a:solidFill>
                <a:schemeClr val="bg1"/>
              </a:solidFill>
            </a:endParaRPr>
          </a:p>
        </p:txBody>
      </p:sp>
      <p:sp>
        <p:nvSpPr>
          <p:cNvPr id="18" name="Textfeld 17"/>
          <p:cNvSpPr txBox="1"/>
          <p:nvPr/>
        </p:nvSpPr>
        <p:spPr>
          <a:xfrm>
            <a:off x="3235715" y="1004746"/>
            <a:ext cx="3212994" cy="369332"/>
          </a:xfrm>
          <a:prstGeom prst="rect">
            <a:avLst/>
          </a:prstGeom>
          <a:noFill/>
        </p:spPr>
        <p:txBody>
          <a:bodyPr wrap="none" rtlCol="0">
            <a:spAutoFit/>
          </a:bodyPr>
          <a:lstStyle/>
          <a:p>
            <a:pPr algn="ctr"/>
            <a:r>
              <a:rPr lang="en-US" altLang="ja-JP" b="1" dirty="0" smtClean="0">
                <a:solidFill>
                  <a:srgbClr val="FF0000"/>
                </a:solidFill>
              </a:rPr>
              <a:t>Interconnect</a:t>
            </a:r>
            <a:r>
              <a:rPr lang="ja-JP" altLang="en-US" b="1" dirty="0" smtClean="0">
                <a:solidFill>
                  <a:srgbClr val="FF0000"/>
                </a:solidFill>
              </a:rPr>
              <a:t> </a:t>
            </a:r>
            <a:r>
              <a:rPr lang="en-US" altLang="ja-JP" b="1" dirty="0" smtClean="0">
                <a:solidFill>
                  <a:srgbClr val="FF0000"/>
                </a:solidFill>
              </a:rPr>
              <a:t>the</a:t>
            </a:r>
            <a:r>
              <a:rPr lang="ja-JP" altLang="en-US" b="1" dirty="0" smtClean="0">
                <a:solidFill>
                  <a:srgbClr val="FF0000"/>
                </a:solidFill>
              </a:rPr>
              <a:t> </a:t>
            </a:r>
            <a:r>
              <a:rPr lang="en-US" altLang="ja-JP" b="1" dirty="0" smtClean="0">
                <a:solidFill>
                  <a:srgbClr val="FF0000"/>
                </a:solidFill>
              </a:rPr>
              <a:t>silos</a:t>
            </a:r>
            <a:r>
              <a:rPr lang="ja-JP" altLang="en-US" b="1" dirty="0" smtClean="0">
                <a:solidFill>
                  <a:srgbClr val="FF0000"/>
                </a:solidFill>
              </a:rPr>
              <a:t> ＝ </a:t>
            </a:r>
            <a:r>
              <a:rPr lang="en-US" altLang="ja-JP" b="1" dirty="0" smtClean="0">
                <a:solidFill>
                  <a:srgbClr val="FF0000"/>
                </a:solidFill>
              </a:rPr>
              <a:t>de-silo</a:t>
            </a:r>
            <a:endParaRPr lang="en-US" b="1" dirty="0">
              <a:solidFill>
                <a:srgbClr val="FF0000"/>
              </a:solidFill>
            </a:endParaRPr>
          </a:p>
        </p:txBody>
      </p:sp>
    </p:spTree>
    <p:extLst>
      <p:ext uri="{BB962C8B-B14F-4D97-AF65-F5344CB8AC3E}">
        <p14:creationId xmlns:p14="http://schemas.microsoft.com/office/powerpoint/2010/main" val="845499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3" y="939930"/>
            <a:ext cx="8522730" cy="702571"/>
          </a:xfrm>
        </p:spPr>
        <p:txBody>
          <a:bodyPr/>
          <a:lstStyle/>
          <a:p>
            <a:r>
              <a:rPr lang="en-US" altLang="ja-JP" dirty="0" smtClean="0"/>
              <a:t>Key Technologies: Web Semantics, Metadata, </a:t>
            </a:r>
            <a:r>
              <a:rPr lang="en-US" altLang="ja-JP" dirty="0" err="1" smtClean="0"/>
              <a:t>Datamodel</a:t>
            </a:r>
            <a:endParaRPr lang="en-GB" dirty="0"/>
          </a:p>
        </p:txBody>
      </p:sp>
      <p:sp>
        <p:nvSpPr>
          <p:cNvPr id="3" name="Content Placeholder 2"/>
          <p:cNvSpPr>
            <a:spLocks noGrp="1"/>
          </p:cNvSpPr>
          <p:nvPr>
            <p:ph idx="1"/>
          </p:nvPr>
        </p:nvSpPr>
        <p:spPr>
          <a:xfrm>
            <a:off x="485442" y="1672782"/>
            <a:ext cx="8788909" cy="2964423"/>
          </a:xfrm>
        </p:spPr>
        <p:txBody>
          <a:bodyPr>
            <a:noAutofit/>
          </a:bodyPr>
          <a:lstStyle/>
          <a:p>
            <a:pPr>
              <a:spcBef>
                <a:spcPts val="300"/>
              </a:spcBef>
            </a:pPr>
            <a:r>
              <a:rPr lang="en-US" altLang="ja-JP" sz="1800" dirty="0" smtClean="0"/>
              <a:t>Service discovery</a:t>
            </a:r>
            <a:endParaRPr lang="en-GB" sz="1800" dirty="0"/>
          </a:p>
          <a:p>
            <a:pPr marL="342900" lvl="2" indent="0">
              <a:spcBef>
                <a:spcPts val="300"/>
              </a:spcBef>
              <a:buNone/>
            </a:pPr>
            <a:r>
              <a:rPr lang="en-US" altLang="ja-JP" sz="1600" dirty="0" smtClean="0"/>
              <a:t>Web semantics as a common vocabulary</a:t>
            </a:r>
            <a:endParaRPr lang="en-GB" sz="1600" dirty="0"/>
          </a:p>
          <a:p>
            <a:pPr>
              <a:spcBef>
                <a:spcPts val="300"/>
              </a:spcBef>
            </a:pPr>
            <a:r>
              <a:rPr lang="en-US" altLang="ja-JP" sz="1800" dirty="0" smtClean="0"/>
              <a:t>Service composition</a:t>
            </a:r>
            <a:endParaRPr lang="en-GB" sz="1800" dirty="0"/>
          </a:p>
          <a:p>
            <a:pPr marL="342900" lvl="2" indent="0">
              <a:spcBef>
                <a:spcPts val="300"/>
              </a:spcBef>
              <a:buNone/>
            </a:pPr>
            <a:r>
              <a:rPr lang="en-US" altLang="ja-JP" sz="1600" dirty="0" smtClean="0"/>
              <a:t>Mashing-up services provided by multiple vendors</a:t>
            </a:r>
            <a:endParaRPr lang="en-GB" sz="1600" dirty="0"/>
          </a:p>
          <a:p>
            <a:pPr>
              <a:spcBef>
                <a:spcPts val="300"/>
              </a:spcBef>
            </a:pPr>
            <a:r>
              <a:rPr lang="en-US" altLang="ja-JP" sz="1800" dirty="0" smtClean="0"/>
              <a:t>Service monetization</a:t>
            </a:r>
            <a:endParaRPr lang="en-GB" sz="1800" dirty="0"/>
          </a:p>
          <a:p>
            <a:pPr marL="342900" lvl="2" indent="0">
              <a:spcBef>
                <a:spcPts val="300"/>
              </a:spcBef>
              <a:buNone/>
            </a:pPr>
            <a:r>
              <a:rPr lang="en-US" altLang="ja-JP" sz="1600" dirty="0" smtClean="0"/>
              <a:t>Correspond to various models</a:t>
            </a:r>
            <a:endParaRPr lang="en-GB" sz="1600" dirty="0"/>
          </a:p>
          <a:p>
            <a:pPr>
              <a:spcBef>
                <a:spcPts val="300"/>
              </a:spcBef>
            </a:pPr>
            <a:r>
              <a:rPr lang="en-US" altLang="ja-JP" sz="1800" dirty="0" smtClean="0"/>
              <a:t>Service requirements</a:t>
            </a:r>
          </a:p>
          <a:p>
            <a:pPr marL="342900" lvl="2" indent="0">
              <a:spcBef>
                <a:spcPts val="300"/>
              </a:spcBef>
              <a:buClr>
                <a:prstClr val="black">
                  <a:lumMod val="50000"/>
                  <a:lumOff val="50000"/>
                </a:prstClr>
              </a:buClr>
              <a:buNone/>
            </a:pPr>
            <a:r>
              <a:rPr lang="en-US" altLang="ja-JP" sz="1600" dirty="0" smtClean="0">
                <a:solidFill>
                  <a:prstClr val="black">
                    <a:lumMod val="75000"/>
                    <a:lumOff val="25000"/>
                  </a:prstClr>
                </a:solidFill>
              </a:rPr>
              <a:t>Security, Privacy, Safety, Compliance, Trust, Recover</a:t>
            </a:r>
            <a:endParaRPr lang="en-US" altLang="ja-JP" sz="1800" dirty="0" smtClean="0"/>
          </a:p>
          <a:p>
            <a:pPr>
              <a:spcBef>
                <a:spcPts val="300"/>
              </a:spcBef>
            </a:pPr>
            <a:r>
              <a:rPr lang="en-US" altLang="ja-JP" sz="1800" dirty="0" smtClean="0"/>
              <a:t>Service </a:t>
            </a:r>
            <a:r>
              <a:rPr lang="en-US" altLang="ja-JP" sz="1800" dirty="0" err="1" smtClean="0"/>
              <a:t>scarability</a:t>
            </a:r>
            <a:endParaRPr lang="en-GB" sz="1800" dirty="0"/>
          </a:p>
          <a:p>
            <a:pPr marL="342900" lvl="2" indent="0">
              <a:spcBef>
                <a:spcPts val="300"/>
              </a:spcBef>
              <a:buNone/>
            </a:pPr>
            <a:r>
              <a:rPr lang="en-US" altLang="ja-JP" sz="1650" dirty="0" smtClean="0"/>
              <a:t>From micro controllers to massive cloud servers</a:t>
            </a:r>
            <a:endParaRPr lang="en-GB" sz="1650"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17</a:t>
            </a:fld>
            <a:r>
              <a:rPr lang="en-US" smtClean="0"/>
              <a:t>/31</a:t>
            </a:r>
            <a:endParaRPr lang="en-US" dirty="0"/>
          </a:p>
        </p:txBody>
      </p:sp>
    </p:spTree>
    <p:extLst>
      <p:ext uri="{BB962C8B-B14F-4D97-AF65-F5344CB8AC3E}">
        <p14:creationId xmlns:p14="http://schemas.microsoft.com/office/powerpoint/2010/main" val="990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W3C </a:t>
            </a:r>
            <a:r>
              <a:rPr lang="en-US" dirty="0" err="1" smtClean="0"/>
              <a:t>WoT</a:t>
            </a:r>
            <a:r>
              <a:rPr lang="en-US" dirty="0" smtClean="0"/>
              <a:t> Framework</a:t>
            </a:r>
            <a:endParaRPr lang="en-US" dirty="0"/>
          </a:p>
        </p:txBody>
      </p:sp>
      <p:grpSp>
        <p:nvGrpSpPr>
          <p:cNvPr id="4" name="Group 8"/>
          <p:cNvGrpSpPr/>
          <p:nvPr/>
        </p:nvGrpSpPr>
        <p:grpSpPr>
          <a:xfrm>
            <a:off x="5149353" y="1603053"/>
            <a:ext cx="2203574" cy="1364085"/>
            <a:chOff x="5724128" y="404664"/>
            <a:chExt cx="2304256" cy="2232248"/>
          </a:xfrm>
          <a:solidFill>
            <a:schemeClr val="bg1">
              <a:lumMod val="85000"/>
            </a:schemeClr>
          </a:solidFill>
        </p:grpSpPr>
        <p:sp>
          <p:nvSpPr>
            <p:cNvPr id="5" name="Rectangle 6"/>
            <p:cNvSpPr/>
            <p:nvPr/>
          </p:nvSpPr>
          <p:spPr>
            <a:xfrm>
              <a:off x="6077378" y="1439094"/>
              <a:ext cx="1597756" cy="1197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Isosceles Triangle 7"/>
            <p:cNvSpPr/>
            <p:nvPr/>
          </p:nvSpPr>
          <p:spPr>
            <a:xfrm>
              <a:off x="5724128" y="404664"/>
              <a:ext cx="2304256" cy="10344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 name="Group 1"/>
          <p:cNvGrpSpPr/>
          <p:nvPr/>
        </p:nvGrpSpPr>
        <p:grpSpPr>
          <a:xfrm>
            <a:off x="1453896" y="1696424"/>
            <a:ext cx="2778314" cy="1270713"/>
            <a:chOff x="683568" y="79792"/>
            <a:chExt cx="2491222" cy="1700168"/>
          </a:xfrm>
          <a:solidFill>
            <a:schemeClr val="bg1">
              <a:lumMod val="85000"/>
            </a:schemeClr>
          </a:solidFill>
        </p:grpSpPr>
        <p:sp>
          <p:nvSpPr>
            <p:cNvPr id="8" name="Oval 2"/>
            <p:cNvSpPr/>
            <p:nvPr/>
          </p:nvSpPr>
          <p:spPr>
            <a:xfrm>
              <a:off x="683568" y="802626"/>
              <a:ext cx="977334" cy="9773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3"/>
            <p:cNvSpPr/>
            <p:nvPr/>
          </p:nvSpPr>
          <p:spPr>
            <a:xfrm>
              <a:off x="1301372" y="79792"/>
              <a:ext cx="1276023" cy="12760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Oval 4"/>
            <p:cNvSpPr/>
            <p:nvPr/>
          </p:nvSpPr>
          <p:spPr>
            <a:xfrm>
              <a:off x="1998355" y="603525"/>
              <a:ext cx="1176435" cy="1176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5"/>
            <p:cNvSpPr/>
            <p:nvPr/>
          </p:nvSpPr>
          <p:spPr>
            <a:xfrm>
              <a:off x="1189665" y="1090658"/>
              <a:ext cx="1451998" cy="6893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2" name="角丸四角形 49"/>
          <p:cNvSpPr/>
          <p:nvPr/>
        </p:nvSpPr>
        <p:spPr bwMode="gray">
          <a:xfrm>
            <a:off x="5704992" y="2141277"/>
            <a:ext cx="1029036" cy="629378"/>
          </a:xfrm>
          <a:prstGeom prst="roundRect">
            <a:avLst>
              <a:gd name="adj" fmla="val 6589"/>
            </a:avLst>
          </a:prstGeom>
          <a:solidFill>
            <a:schemeClr val="bg1"/>
          </a:solidFill>
          <a:ln w="38100" cap="flat" cmpd="sng" algn="ctr">
            <a:solidFill>
              <a:schemeClr val="tx1"/>
            </a:solidFill>
            <a:prstDash val="dash"/>
            <a:headEnd type="none" w="med" len="med"/>
            <a:tailEnd type="none" w="med" len="med"/>
          </a:ln>
          <a:effectLst/>
          <a:ex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685800" fontAlgn="ctr">
              <a:defRPr/>
            </a:pPr>
            <a:endParaRPr lang="en-US" altLang="ja-JP" sz="1350" kern="0" dirty="0">
              <a:solidFill>
                <a:prstClr val="black"/>
              </a:solidFill>
              <a:latin typeface="Gill Sans MT"/>
              <a:ea typeface="ＭＳ Ｐゴシック" panose="020B0600070205080204" pitchFamily="50" charset="-128"/>
            </a:endParaRPr>
          </a:p>
        </p:txBody>
      </p:sp>
      <p:sp>
        <p:nvSpPr>
          <p:cNvPr id="13" name="角丸四角形 49"/>
          <p:cNvSpPr/>
          <p:nvPr/>
        </p:nvSpPr>
        <p:spPr bwMode="gray">
          <a:xfrm>
            <a:off x="2429976" y="2141277"/>
            <a:ext cx="1029037" cy="629379"/>
          </a:xfrm>
          <a:prstGeom prst="roundRect">
            <a:avLst>
              <a:gd name="adj" fmla="val 6589"/>
            </a:avLst>
          </a:prstGeom>
          <a:solidFill>
            <a:schemeClr val="bg1"/>
          </a:solidFill>
          <a:ln w="38100" cap="flat" cmpd="sng" algn="ctr">
            <a:solidFill>
              <a:schemeClr val="tx1"/>
            </a:solidFill>
            <a:prstDash val="dash"/>
            <a:headEnd type="none" w="med" len="med"/>
            <a:tailEnd type="none" w="med" len="med"/>
          </a:ln>
          <a:effectLst/>
          <a:ex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685800" fontAlgn="ctr">
              <a:defRPr/>
            </a:pPr>
            <a:endParaRPr lang="en-US" altLang="ja-JP" sz="1350" kern="0" dirty="0">
              <a:solidFill>
                <a:prstClr val="black"/>
              </a:solidFill>
              <a:latin typeface="Gill Sans MT"/>
              <a:ea typeface="ＭＳ Ｐゴシック" panose="020B0600070205080204" pitchFamily="50" charset="-128"/>
            </a:endParaRPr>
          </a:p>
        </p:txBody>
      </p:sp>
      <p:sp>
        <p:nvSpPr>
          <p:cNvPr id="14" name="角丸四角形 6"/>
          <p:cNvSpPr/>
          <p:nvPr/>
        </p:nvSpPr>
        <p:spPr bwMode="auto">
          <a:xfrm>
            <a:off x="6687627" y="3864638"/>
            <a:ext cx="846920" cy="515097"/>
          </a:xfrm>
          <a:prstGeom prst="roundRect">
            <a:avLst>
              <a:gd name="adj" fmla="val 6113"/>
            </a:avLst>
          </a:prstGeom>
          <a:solidFill>
            <a:srgbClr val="7F7F7F"/>
          </a:solidFill>
          <a:ln w="9525" cap="flat" cmpd="sng" algn="ctr">
            <a:noFill/>
            <a:prstDash val="solid"/>
            <a:headEnd type="none" w="med" len="med"/>
            <a:tailEnd type="none" w="med" len="med"/>
          </a:ln>
          <a:effectLst>
            <a:outerShdw blurRad="76200" dist="38100" dir="2700000" rotWithShape="0">
              <a:srgbClr val="000000">
                <a:alpha val="40000"/>
              </a:srgbClr>
            </a:outerShdw>
          </a:effectLst>
          <a:extLst/>
        </p:spPr>
        <p:txBody>
          <a:bodyPr vert="horz" wrap="none" lIns="68580" tIns="27000" rIns="68580" bIns="27000" numCol="1" rtlCol="0" anchor="t" anchorCtr="0" compatLnSpc="1">
            <a:prstTxWarp prst="textNoShape">
              <a:avLst/>
            </a:prstTxWarp>
          </a:bodyPr>
          <a:lstStyle/>
          <a:p>
            <a:pPr algn="ctr" defTabSz="685800" fontAlgn="ctr">
              <a:defRPr/>
            </a:pPr>
            <a:r>
              <a:rPr lang="en-US" altLang="ja-JP" sz="750" b="1" kern="0" dirty="0">
                <a:solidFill>
                  <a:srgbClr val="000000"/>
                </a:solidFill>
                <a:latin typeface="Arial" pitchFamily="34" charset="0"/>
                <a:ea typeface="HG明朝E" panose="02020909000000000000" pitchFamily="17" charset="-128"/>
                <a:cs typeface="Arial" pitchFamily="34" charset="0"/>
              </a:rPr>
              <a:t>Thing</a:t>
            </a:r>
          </a:p>
        </p:txBody>
      </p:sp>
      <p:sp>
        <p:nvSpPr>
          <p:cNvPr id="19" name="角丸四角形 6"/>
          <p:cNvSpPr/>
          <p:nvPr/>
        </p:nvSpPr>
        <p:spPr bwMode="auto">
          <a:xfrm>
            <a:off x="5778795" y="2181818"/>
            <a:ext cx="846920" cy="515097"/>
          </a:xfrm>
          <a:prstGeom prst="roundRect">
            <a:avLst>
              <a:gd name="adj" fmla="val 6113"/>
            </a:avLst>
          </a:prstGeom>
          <a:solidFill>
            <a:srgbClr val="7F7F7F"/>
          </a:solidFill>
          <a:ln w="9525" cap="flat" cmpd="sng" algn="ctr">
            <a:noFill/>
            <a:prstDash val="solid"/>
            <a:headEnd type="none" w="med" len="med"/>
            <a:tailEnd type="none" w="med" len="med"/>
          </a:ln>
          <a:effectLst>
            <a:outerShdw blurRad="76200" dist="38100" dir="2700000" rotWithShape="0">
              <a:srgbClr val="000000">
                <a:alpha val="40000"/>
              </a:srgbClr>
            </a:outerShdw>
          </a:effectLst>
          <a:extLst/>
        </p:spPr>
        <p:txBody>
          <a:bodyPr vert="horz" wrap="none" lIns="68580" tIns="27000" rIns="68580" bIns="27000" numCol="1" rtlCol="0" anchor="t" anchorCtr="0" compatLnSpc="1">
            <a:prstTxWarp prst="textNoShape">
              <a:avLst/>
            </a:prstTxWarp>
          </a:bodyPr>
          <a:lstStyle/>
          <a:p>
            <a:pPr algn="ctr" defTabSz="685800" fontAlgn="ctr">
              <a:defRPr/>
            </a:pPr>
            <a:r>
              <a:rPr lang="en-US" altLang="ja-JP" sz="750" b="1" kern="0" dirty="0">
                <a:solidFill>
                  <a:srgbClr val="000000"/>
                </a:solidFill>
                <a:latin typeface="Arial" pitchFamily="34" charset="0"/>
                <a:ea typeface="HG明朝E" panose="02020909000000000000" pitchFamily="17" charset="-128"/>
                <a:cs typeface="Arial" pitchFamily="34" charset="0"/>
              </a:rPr>
              <a:t>Virtual Thing</a:t>
            </a:r>
          </a:p>
        </p:txBody>
      </p:sp>
      <p:sp>
        <p:nvSpPr>
          <p:cNvPr id="20" name="角丸四角形 24"/>
          <p:cNvSpPr/>
          <p:nvPr/>
        </p:nvSpPr>
        <p:spPr bwMode="auto">
          <a:xfrm>
            <a:off x="5815843" y="2418173"/>
            <a:ext cx="768603" cy="85849"/>
          </a:xfrm>
          <a:prstGeom prst="roundRect">
            <a:avLst/>
          </a:prstGeom>
          <a:solidFill>
            <a:srgbClr val="4A7B7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de-DE" altLang="ja-JP" sz="600" kern="0" dirty="0">
                <a:solidFill>
                  <a:schemeClr val="bg1"/>
                </a:solidFill>
                <a:latin typeface="Arial" pitchFamily="34" charset="0"/>
                <a:ea typeface="HG明朝E" panose="02020909000000000000" pitchFamily="17" charset="-128"/>
                <a:cs typeface="Arial" pitchFamily="34" charset="0"/>
              </a:rPr>
              <a:t>Interaction Model</a:t>
            </a:r>
            <a:endParaRPr lang="ja-JP" altLang="en-US" sz="600" kern="0" dirty="0">
              <a:solidFill>
                <a:schemeClr val="bg1"/>
              </a:solidFill>
              <a:latin typeface="Arial" pitchFamily="34" charset="0"/>
              <a:ea typeface="HG明朝E" panose="02020909000000000000" pitchFamily="17" charset="-128"/>
              <a:cs typeface="Arial" pitchFamily="34" charset="0"/>
            </a:endParaRPr>
          </a:p>
        </p:txBody>
      </p:sp>
      <p:sp>
        <p:nvSpPr>
          <p:cNvPr id="21" name="角丸四角形 21"/>
          <p:cNvSpPr/>
          <p:nvPr/>
        </p:nvSpPr>
        <p:spPr bwMode="auto">
          <a:xfrm>
            <a:off x="5815843" y="2266959"/>
            <a:ext cx="768603" cy="85849"/>
          </a:xfrm>
          <a:prstGeom prst="roundRect">
            <a:avLst/>
          </a:prstGeom>
          <a:solidFill>
            <a:srgbClr val="005A9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Scripting API</a:t>
            </a:r>
          </a:p>
        </p:txBody>
      </p:sp>
      <p:sp>
        <p:nvSpPr>
          <p:cNvPr id="22" name="縦巻き 49"/>
          <p:cNvSpPr/>
          <p:nvPr/>
        </p:nvSpPr>
        <p:spPr bwMode="auto">
          <a:xfrm>
            <a:off x="5815843" y="2115745"/>
            <a:ext cx="768603" cy="85849"/>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lvl="0" algn="ctr" fontAlgn="ctr">
              <a:defRPr/>
            </a:pPr>
            <a:r>
              <a:rPr lang="en-US" altLang="ja-JP" sz="600" kern="0" dirty="0">
                <a:latin typeface="Arial" pitchFamily="34" charset="0"/>
                <a:ea typeface="HG明朝E" panose="02020909000000000000" pitchFamily="17" charset="-128"/>
                <a:cs typeface="Arial" pitchFamily="34" charset="0"/>
              </a:rPr>
              <a:t>Application</a:t>
            </a:r>
          </a:p>
        </p:txBody>
      </p:sp>
      <p:sp>
        <p:nvSpPr>
          <p:cNvPr id="23" name="角丸四角形 6"/>
          <p:cNvSpPr/>
          <p:nvPr/>
        </p:nvSpPr>
        <p:spPr bwMode="auto">
          <a:xfrm>
            <a:off x="2503779" y="2181817"/>
            <a:ext cx="846920" cy="515097"/>
          </a:xfrm>
          <a:prstGeom prst="roundRect">
            <a:avLst>
              <a:gd name="adj" fmla="val 6113"/>
            </a:avLst>
          </a:prstGeom>
          <a:solidFill>
            <a:srgbClr val="7F7F7F"/>
          </a:solidFill>
          <a:ln w="9525" cap="flat" cmpd="sng" algn="ctr">
            <a:noFill/>
            <a:prstDash val="solid"/>
            <a:headEnd type="none" w="med" len="med"/>
            <a:tailEnd type="none" w="med" len="med"/>
          </a:ln>
          <a:effectLst>
            <a:outerShdw blurRad="76200" dist="38100" dir="2700000" rotWithShape="0">
              <a:srgbClr val="000000">
                <a:alpha val="40000"/>
              </a:srgbClr>
            </a:outerShdw>
          </a:effectLst>
          <a:extLst/>
        </p:spPr>
        <p:txBody>
          <a:bodyPr vert="horz" wrap="none" lIns="68580" tIns="27000" rIns="68580" bIns="27000" numCol="1" rtlCol="0" anchor="t" anchorCtr="0" compatLnSpc="1">
            <a:prstTxWarp prst="textNoShape">
              <a:avLst/>
            </a:prstTxWarp>
          </a:bodyPr>
          <a:lstStyle/>
          <a:p>
            <a:pPr algn="ctr" defTabSz="685800" fontAlgn="ctr">
              <a:defRPr/>
            </a:pPr>
            <a:r>
              <a:rPr lang="en-US" altLang="ja-JP" sz="750" b="1" kern="0" dirty="0">
                <a:solidFill>
                  <a:srgbClr val="000000"/>
                </a:solidFill>
                <a:latin typeface="Arial" pitchFamily="34" charset="0"/>
                <a:ea typeface="HG明朝E" panose="02020909000000000000" pitchFamily="17" charset="-128"/>
                <a:cs typeface="Arial" pitchFamily="34" charset="0"/>
              </a:rPr>
              <a:t>Device Shadow</a:t>
            </a:r>
          </a:p>
        </p:txBody>
      </p:sp>
      <p:sp>
        <p:nvSpPr>
          <p:cNvPr id="24" name="角丸四角形 24"/>
          <p:cNvSpPr/>
          <p:nvPr/>
        </p:nvSpPr>
        <p:spPr bwMode="auto">
          <a:xfrm>
            <a:off x="2540827" y="2418173"/>
            <a:ext cx="768603" cy="85849"/>
          </a:xfrm>
          <a:prstGeom prst="roundRect">
            <a:avLst/>
          </a:prstGeom>
          <a:solidFill>
            <a:srgbClr val="4A7B7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de-DE" altLang="ja-JP" sz="600" kern="0" dirty="0">
                <a:solidFill>
                  <a:schemeClr val="bg1"/>
                </a:solidFill>
                <a:latin typeface="Arial" pitchFamily="34" charset="0"/>
                <a:ea typeface="HG明朝E" panose="02020909000000000000" pitchFamily="17" charset="-128"/>
                <a:cs typeface="Arial" pitchFamily="34" charset="0"/>
              </a:rPr>
              <a:t>Interaction Model</a:t>
            </a:r>
            <a:endParaRPr lang="ja-JP" altLang="en-US" sz="600" kern="0" dirty="0">
              <a:solidFill>
                <a:schemeClr val="bg1"/>
              </a:solidFill>
              <a:latin typeface="Arial" pitchFamily="34" charset="0"/>
              <a:ea typeface="HG明朝E" panose="02020909000000000000" pitchFamily="17" charset="-128"/>
              <a:cs typeface="Arial" pitchFamily="34" charset="0"/>
            </a:endParaRPr>
          </a:p>
        </p:txBody>
      </p:sp>
      <p:sp>
        <p:nvSpPr>
          <p:cNvPr id="25" name="角丸四角形 21"/>
          <p:cNvSpPr/>
          <p:nvPr/>
        </p:nvSpPr>
        <p:spPr bwMode="auto">
          <a:xfrm>
            <a:off x="2540827" y="2266959"/>
            <a:ext cx="768603" cy="85849"/>
          </a:xfrm>
          <a:prstGeom prst="roundRect">
            <a:avLst/>
          </a:prstGeom>
          <a:solidFill>
            <a:srgbClr val="005A9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Scripting API</a:t>
            </a:r>
          </a:p>
        </p:txBody>
      </p:sp>
      <p:sp>
        <p:nvSpPr>
          <p:cNvPr id="26" name="縦巻き 49"/>
          <p:cNvSpPr/>
          <p:nvPr/>
        </p:nvSpPr>
        <p:spPr bwMode="auto">
          <a:xfrm>
            <a:off x="2540827" y="2115745"/>
            <a:ext cx="768603" cy="85849"/>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lvl="0" algn="ctr" fontAlgn="ctr">
              <a:defRPr/>
            </a:pPr>
            <a:r>
              <a:rPr lang="en-US" altLang="ja-JP" sz="600" kern="0" dirty="0">
                <a:latin typeface="Arial" pitchFamily="34" charset="0"/>
                <a:ea typeface="HG明朝E" panose="02020909000000000000" pitchFamily="17" charset="-128"/>
                <a:cs typeface="Arial" pitchFamily="34" charset="0"/>
              </a:rPr>
              <a:t>Application</a:t>
            </a:r>
          </a:p>
        </p:txBody>
      </p:sp>
      <p:pic>
        <p:nvPicPr>
          <p:cNvPr id="27" name="図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003" y="1356541"/>
            <a:ext cx="849711" cy="339884"/>
          </a:xfrm>
          <a:prstGeom prst="rect">
            <a:avLst/>
          </a:prstGeom>
        </p:spPr>
      </p:pic>
      <p:sp>
        <p:nvSpPr>
          <p:cNvPr id="29" name="角丸四角形 6"/>
          <p:cNvSpPr/>
          <p:nvPr/>
        </p:nvSpPr>
        <p:spPr bwMode="auto">
          <a:xfrm>
            <a:off x="2516130" y="3863661"/>
            <a:ext cx="846920" cy="515097"/>
          </a:xfrm>
          <a:prstGeom prst="roundRect">
            <a:avLst>
              <a:gd name="adj" fmla="val 6113"/>
            </a:avLst>
          </a:prstGeom>
          <a:solidFill>
            <a:srgbClr val="7F7F7F"/>
          </a:solidFill>
          <a:ln w="9525" cap="flat" cmpd="sng" algn="ctr">
            <a:noFill/>
            <a:prstDash val="solid"/>
            <a:headEnd type="none" w="med" len="med"/>
            <a:tailEnd type="none" w="med" len="med"/>
          </a:ln>
          <a:effectLst>
            <a:outerShdw blurRad="76200" dist="38100" dir="2700000" rotWithShape="0">
              <a:srgbClr val="000000">
                <a:alpha val="40000"/>
              </a:srgbClr>
            </a:outerShdw>
          </a:effectLst>
          <a:extLst/>
        </p:spPr>
        <p:txBody>
          <a:bodyPr vert="horz" wrap="none" lIns="68580" tIns="27000" rIns="68580" bIns="27000" numCol="1" rtlCol="0" anchor="t" anchorCtr="0" compatLnSpc="1">
            <a:prstTxWarp prst="textNoShape">
              <a:avLst/>
            </a:prstTxWarp>
          </a:bodyPr>
          <a:lstStyle/>
          <a:p>
            <a:pPr algn="ctr" defTabSz="685800" fontAlgn="ctr">
              <a:defRPr/>
            </a:pPr>
            <a:r>
              <a:rPr lang="en-US" altLang="ja-JP" sz="750" b="1" kern="0" dirty="0">
                <a:solidFill>
                  <a:srgbClr val="000000"/>
                </a:solidFill>
                <a:latin typeface="Arial" pitchFamily="34" charset="0"/>
                <a:ea typeface="HG明朝E" panose="02020909000000000000" pitchFamily="17" charset="-128"/>
                <a:cs typeface="Arial" pitchFamily="34" charset="0"/>
              </a:rPr>
              <a:t>Web Browser</a:t>
            </a:r>
          </a:p>
        </p:txBody>
      </p:sp>
      <p:pic>
        <p:nvPicPr>
          <p:cNvPr id="33" name="図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3017" y="3379539"/>
            <a:ext cx="363097" cy="529210"/>
          </a:xfrm>
          <a:prstGeom prst="rect">
            <a:avLst/>
          </a:prstGeom>
        </p:spPr>
      </p:pic>
      <p:grpSp>
        <p:nvGrpSpPr>
          <p:cNvPr id="34" name="Group 35"/>
          <p:cNvGrpSpPr/>
          <p:nvPr/>
        </p:nvGrpSpPr>
        <p:grpSpPr>
          <a:xfrm>
            <a:off x="6695711" y="3529943"/>
            <a:ext cx="230810" cy="154682"/>
            <a:chOff x="6235706" y="4922175"/>
            <a:chExt cx="268034" cy="268034"/>
          </a:xfrm>
        </p:grpSpPr>
        <p:sp>
          <p:nvSpPr>
            <p:cNvPr id="35" name="角丸四角形 21"/>
            <p:cNvSpPr/>
            <p:nvPr/>
          </p:nvSpPr>
          <p:spPr bwMode="auto">
            <a:xfrm>
              <a:off x="6235706" y="4922175"/>
              <a:ext cx="268034" cy="268034"/>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270000" tIns="162000" rIns="0" bIns="27000" numCol="1" rtlCol="0" anchor="ctr" anchorCtr="0" compatLnSpc="1">
              <a:prstTxWarp prst="textNoShape">
                <a:avLst/>
              </a:prstTxWarp>
              <a:noAutofit/>
            </a:bodyPr>
            <a:lstStyle/>
            <a:p>
              <a:pPr algn="ctr" defTabSz="685800" fontAlgn="ctr">
                <a:defRPr/>
              </a:pPr>
              <a:endParaRPr lang="en-US" altLang="ja-JP" sz="2100" kern="0" dirty="0">
                <a:solidFill>
                  <a:schemeClr val="bg1"/>
                </a:solidFill>
                <a:latin typeface="Arial" pitchFamily="34" charset="0"/>
                <a:ea typeface="HG明朝E" panose="02020909000000000000" pitchFamily="17" charset="-128"/>
                <a:cs typeface="Arial" pitchFamily="34" charset="0"/>
              </a:endParaRPr>
            </a:p>
          </p:txBody>
        </p:sp>
        <p:grpSp>
          <p:nvGrpSpPr>
            <p:cNvPr id="36" name="Group 37"/>
            <p:cNvGrpSpPr/>
            <p:nvPr/>
          </p:nvGrpSpPr>
          <p:grpSpPr>
            <a:xfrm>
              <a:off x="6287492" y="4971265"/>
              <a:ext cx="164464" cy="169854"/>
              <a:chOff x="3555853" y="2073413"/>
              <a:chExt cx="605287" cy="625127"/>
            </a:xfrm>
          </p:grpSpPr>
          <p:sp>
            <p:nvSpPr>
              <p:cNvPr id="37" name="Isosceles Triangle 38"/>
              <p:cNvSpPr/>
              <p:nvPr/>
            </p:nvSpPr>
            <p:spPr>
              <a:xfrm rot="1800000">
                <a:off x="3712972" y="2138741"/>
                <a:ext cx="448168" cy="386349"/>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38" name="Oval 39"/>
              <p:cNvSpPr/>
              <p:nvPr/>
            </p:nvSpPr>
            <p:spPr>
              <a:xfrm rot="19800000">
                <a:off x="3944938" y="2073413"/>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39" name="Oval 40"/>
              <p:cNvSpPr/>
              <p:nvPr/>
            </p:nvSpPr>
            <p:spPr>
              <a:xfrm rot="19800000">
                <a:off x="3555853" y="2297519"/>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40" name="Oval 41"/>
              <p:cNvSpPr/>
              <p:nvPr/>
            </p:nvSpPr>
            <p:spPr>
              <a:xfrm rot="1800000">
                <a:off x="3944938" y="2520647"/>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grpSp>
      </p:grpSp>
      <p:grpSp>
        <p:nvGrpSpPr>
          <p:cNvPr id="41" name="Group 42"/>
          <p:cNvGrpSpPr/>
          <p:nvPr/>
        </p:nvGrpSpPr>
        <p:grpSpPr>
          <a:xfrm>
            <a:off x="5487254" y="2242739"/>
            <a:ext cx="230810" cy="154682"/>
            <a:chOff x="6235706" y="4922175"/>
            <a:chExt cx="268034" cy="268034"/>
          </a:xfrm>
        </p:grpSpPr>
        <p:sp>
          <p:nvSpPr>
            <p:cNvPr id="42" name="角丸四角形 21"/>
            <p:cNvSpPr/>
            <p:nvPr/>
          </p:nvSpPr>
          <p:spPr bwMode="auto">
            <a:xfrm>
              <a:off x="6235706" y="4922175"/>
              <a:ext cx="268034" cy="268034"/>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270000" tIns="162000" rIns="0" bIns="27000" numCol="1" rtlCol="0" anchor="ctr" anchorCtr="0" compatLnSpc="1">
              <a:prstTxWarp prst="textNoShape">
                <a:avLst/>
              </a:prstTxWarp>
              <a:noAutofit/>
            </a:bodyPr>
            <a:lstStyle/>
            <a:p>
              <a:pPr algn="ctr" defTabSz="685800" fontAlgn="ctr">
                <a:defRPr/>
              </a:pPr>
              <a:endParaRPr lang="en-US" altLang="ja-JP" sz="2100" kern="0" dirty="0">
                <a:solidFill>
                  <a:schemeClr val="bg1"/>
                </a:solidFill>
                <a:latin typeface="Arial" pitchFamily="34" charset="0"/>
                <a:ea typeface="HG明朝E" panose="02020909000000000000" pitchFamily="17" charset="-128"/>
                <a:cs typeface="Arial" pitchFamily="34" charset="0"/>
              </a:endParaRPr>
            </a:p>
          </p:txBody>
        </p:sp>
        <p:grpSp>
          <p:nvGrpSpPr>
            <p:cNvPr id="43" name="Group 44"/>
            <p:cNvGrpSpPr/>
            <p:nvPr/>
          </p:nvGrpSpPr>
          <p:grpSpPr>
            <a:xfrm>
              <a:off x="6287492" y="4971265"/>
              <a:ext cx="164464" cy="169854"/>
              <a:chOff x="3555853" y="2073413"/>
              <a:chExt cx="605287" cy="625127"/>
            </a:xfrm>
          </p:grpSpPr>
          <p:sp>
            <p:nvSpPr>
              <p:cNvPr id="44" name="Isosceles Triangle 45"/>
              <p:cNvSpPr/>
              <p:nvPr/>
            </p:nvSpPr>
            <p:spPr>
              <a:xfrm rot="1800000">
                <a:off x="3712972" y="2138741"/>
                <a:ext cx="448168" cy="386349"/>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45" name="Oval 46"/>
              <p:cNvSpPr/>
              <p:nvPr/>
            </p:nvSpPr>
            <p:spPr>
              <a:xfrm rot="19800000">
                <a:off x="3944938" y="2073413"/>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46" name="Oval 47"/>
              <p:cNvSpPr/>
              <p:nvPr/>
            </p:nvSpPr>
            <p:spPr>
              <a:xfrm rot="19800000">
                <a:off x="3555853" y="2297519"/>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47" name="Oval 48"/>
              <p:cNvSpPr/>
              <p:nvPr/>
            </p:nvSpPr>
            <p:spPr>
              <a:xfrm rot="1800000">
                <a:off x="3944938" y="2520647"/>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grpSp>
      </p:grpSp>
      <p:sp>
        <p:nvSpPr>
          <p:cNvPr id="48" name="Textfeld 182"/>
          <p:cNvSpPr txBox="1"/>
          <p:nvPr/>
        </p:nvSpPr>
        <p:spPr>
          <a:xfrm>
            <a:off x="7082314" y="2199492"/>
            <a:ext cx="918686" cy="923330"/>
          </a:xfrm>
          <a:prstGeom prst="rect">
            <a:avLst/>
          </a:prstGeom>
          <a:noFill/>
        </p:spPr>
        <p:txBody>
          <a:bodyPr wrap="square" rtlCol="0">
            <a:spAutoFit/>
          </a:bodyPr>
          <a:lstStyle/>
          <a:p>
            <a:r>
              <a:rPr lang="en-US" sz="900" dirty="0"/>
              <a:t>Standardized</a:t>
            </a:r>
            <a:br>
              <a:rPr lang="en-US" sz="900" dirty="0"/>
            </a:br>
            <a:r>
              <a:rPr lang="en-US" sz="900" dirty="0"/>
              <a:t>APIs for portable application logic</a:t>
            </a:r>
          </a:p>
          <a:p>
            <a:r>
              <a:rPr lang="en-US" sz="900" dirty="0"/>
              <a:t>(</a:t>
            </a:r>
            <a:r>
              <a:rPr lang="en-US" sz="900" b="1" dirty="0">
                <a:solidFill>
                  <a:srgbClr val="005A9C"/>
                </a:solidFill>
              </a:rPr>
              <a:t>Scripting API</a:t>
            </a:r>
            <a:r>
              <a:rPr lang="en-US" sz="900" dirty="0"/>
              <a:t>)</a:t>
            </a:r>
          </a:p>
        </p:txBody>
      </p:sp>
      <p:sp>
        <p:nvSpPr>
          <p:cNvPr id="49" name="角丸四角形 6"/>
          <p:cNvSpPr/>
          <p:nvPr/>
        </p:nvSpPr>
        <p:spPr bwMode="auto">
          <a:xfrm>
            <a:off x="4883319" y="3863660"/>
            <a:ext cx="846920" cy="515097"/>
          </a:xfrm>
          <a:prstGeom prst="roundRect">
            <a:avLst>
              <a:gd name="adj" fmla="val 6113"/>
            </a:avLst>
          </a:prstGeom>
          <a:solidFill>
            <a:srgbClr val="7F7F7F"/>
          </a:solidFill>
          <a:ln w="9525" cap="flat" cmpd="sng" algn="ctr">
            <a:noFill/>
            <a:prstDash val="solid"/>
            <a:headEnd type="none" w="med" len="med"/>
            <a:tailEnd type="none" w="med" len="med"/>
          </a:ln>
          <a:effectLst>
            <a:outerShdw blurRad="76200" dist="38100" dir="2700000" rotWithShape="0">
              <a:srgbClr val="000000">
                <a:alpha val="40000"/>
              </a:srgbClr>
            </a:outerShdw>
          </a:effectLst>
          <a:extLst/>
        </p:spPr>
        <p:txBody>
          <a:bodyPr vert="horz" wrap="none" lIns="68580" tIns="27000" rIns="68580" bIns="27000" numCol="1" rtlCol="0" anchor="t" anchorCtr="0" compatLnSpc="1">
            <a:prstTxWarp prst="textNoShape">
              <a:avLst/>
            </a:prstTxWarp>
          </a:bodyPr>
          <a:lstStyle/>
          <a:p>
            <a:pPr algn="ctr" defTabSz="685800" fontAlgn="ctr">
              <a:defRPr/>
            </a:pPr>
            <a:r>
              <a:rPr lang="en-US" altLang="ja-JP" sz="750" b="1" kern="0" dirty="0">
                <a:solidFill>
                  <a:srgbClr val="000000"/>
                </a:solidFill>
                <a:latin typeface="Arial" pitchFamily="34" charset="0"/>
                <a:ea typeface="HG明朝E" panose="02020909000000000000" pitchFamily="17" charset="-128"/>
                <a:cs typeface="Arial" pitchFamily="34" charset="0"/>
              </a:rPr>
              <a:t>Existing Device</a:t>
            </a:r>
          </a:p>
        </p:txBody>
      </p:sp>
      <p:pic>
        <p:nvPicPr>
          <p:cNvPr id="50" name="Picture 2" descr="http://www.wink.com/img/product/tcp-led-connected-lighting/variants/762148261636/hero_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04" y="3843442"/>
            <a:ext cx="566963" cy="56696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60"/>
          <p:cNvGrpSpPr/>
          <p:nvPr/>
        </p:nvGrpSpPr>
        <p:grpSpPr>
          <a:xfrm>
            <a:off x="5378624" y="3916448"/>
            <a:ext cx="278322" cy="186524"/>
            <a:chOff x="6235706" y="4922175"/>
            <a:chExt cx="268034" cy="268034"/>
          </a:xfrm>
        </p:grpSpPr>
        <p:sp>
          <p:nvSpPr>
            <p:cNvPr id="52" name="角丸四角形 21"/>
            <p:cNvSpPr/>
            <p:nvPr/>
          </p:nvSpPr>
          <p:spPr bwMode="auto">
            <a:xfrm>
              <a:off x="6235706" y="4922175"/>
              <a:ext cx="268034" cy="268034"/>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270000" tIns="162000" rIns="0" bIns="27000" numCol="1" rtlCol="0" anchor="ctr" anchorCtr="0" compatLnSpc="1">
              <a:prstTxWarp prst="textNoShape">
                <a:avLst/>
              </a:prstTxWarp>
              <a:noAutofit/>
            </a:bodyPr>
            <a:lstStyle/>
            <a:p>
              <a:pPr algn="ctr" defTabSz="685800" fontAlgn="ctr">
                <a:defRPr/>
              </a:pPr>
              <a:endParaRPr lang="en-US" altLang="ja-JP" sz="2100" kern="0" dirty="0">
                <a:solidFill>
                  <a:schemeClr val="bg1"/>
                </a:solidFill>
                <a:latin typeface="Arial" pitchFamily="34" charset="0"/>
                <a:ea typeface="HG明朝E" panose="02020909000000000000" pitchFamily="17" charset="-128"/>
                <a:cs typeface="Arial" pitchFamily="34" charset="0"/>
              </a:endParaRPr>
            </a:p>
          </p:txBody>
        </p:sp>
        <p:grpSp>
          <p:nvGrpSpPr>
            <p:cNvPr id="53" name="Group 62"/>
            <p:cNvGrpSpPr/>
            <p:nvPr/>
          </p:nvGrpSpPr>
          <p:grpSpPr>
            <a:xfrm>
              <a:off x="6287492" y="4971265"/>
              <a:ext cx="164464" cy="169854"/>
              <a:chOff x="3555853" y="2073413"/>
              <a:chExt cx="605287" cy="625127"/>
            </a:xfrm>
          </p:grpSpPr>
          <p:sp>
            <p:nvSpPr>
              <p:cNvPr id="54" name="Isosceles Triangle 63"/>
              <p:cNvSpPr/>
              <p:nvPr/>
            </p:nvSpPr>
            <p:spPr>
              <a:xfrm rot="1800000">
                <a:off x="3712972" y="2138741"/>
                <a:ext cx="448168" cy="386349"/>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55" name="Oval 64"/>
              <p:cNvSpPr/>
              <p:nvPr/>
            </p:nvSpPr>
            <p:spPr>
              <a:xfrm rot="19800000">
                <a:off x="3944938" y="2073413"/>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56" name="Oval 65"/>
              <p:cNvSpPr/>
              <p:nvPr/>
            </p:nvSpPr>
            <p:spPr>
              <a:xfrm rot="19800000">
                <a:off x="3555853" y="2297519"/>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57" name="Oval 66"/>
              <p:cNvSpPr/>
              <p:nvPr/>
            </p:nvSpPr>
            <p:spPr>
              <a:xfrm rot="1800000">
                <a:off x="3944938" y="2520647"/>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grpSp>
      </p:grpSp>
      <p:sp>
        <p:nvSpPr>
          <p:cNvPr id="58" name="Textfeld 163"/>
          <p:cNvSpPr txBox="1"/>
          <p:nvPr/>
        </p:nvSpPr>
        <p:spPr>
          <a:xfrm>
            <a:off x="1663992" y="3156061"/>
            <a:ext cx="1157114" cy="461665"/>
          </a:xfrm>
          <a:prstGeom prst="rect">
            <a:avLst/>
          </a:prstGeom>
          <a:noFill/>
        </p:spPr>
        <p:txBody>
          <a:bodyPr wrap="square" rtlCol="0">
            <a:spAutoFit/>
          </a:bodyPr>
          <a:lstStyle/>
          <a:p>
            <a:r>
              <a:rPr lang="en-US" sz="1200" b="1" dirty="0"/>
              <a:t>Web integration</a:t>
            </a:r>
          </a:p>
        </p:txBody>
      </p:sp>
      <p:sp>
        <p:nvSpPr>
          <p:cNvPr id="59" name="Textfeld 126"/>
          <p:cNvSpPr txBox="1"/>
          <p:nvPr/>
        </p:nvSpPr>
        <p:spPr>
          <a:xfrm>
            <a:off x="3702647" y="3548521"/>
            <a:ext cx="890135" cy="784830"/>
          </a:xfrm>
          <a:prstGeom prst="rect">
            <a:avLst/>
          </a:prstGeom>
          <a:noFill/>
        </p:spPr>
        <p:txBody>
          <a:bodyPr wrap="square" rtlCol="0">
            <a:spAutoFit/>
          </a:bodyPr>
          <a:lstStyle/>
          <a:p>
            <a:pPr algn="ctr"/>
            <a:r>
              <a:rPr lang="en-US" sz="900" dirty="0"/>
              <a:t>Complementing</a:t>
            </a:r>
          </a:p>
          <a:p>
            <a:pPr algn="ctr"/>
            <a:r>
              <a:rPr lang="en-US" sz="900" dirty="0"/>
              <a:t>existing devices</a:t>
            </a:r>
          </a:p>
          <a:p>
            <a:pPr algn="ctr"/>
            <a:r>
              <a:rPr lang="en-US" sz="900" dirty="0"/>
              <a:t>and platforms</a:t>
            </a:r>
          </a:p>
        </p:txBody>
      </p:sp>
      <p:sp>
        <p:nvSpPr>
          <p:cNvPr id="60" name="Left-Right Arrow 70"/>
          <p:cNvSpPr/>
          <p:nvPr/>
        </p:nvSpPr>
        <p:spPr>
          <a:xfrm>
            <a:off x="3458700" y="3898273"/>
            <a:ext cx="1356975" cy="271563"/>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61" name="Left-Right Arrow 71"/>
          <p:cNvSpPr/>
          <p:nvPr/>
        </p:nvSpPr>
        <p:spPr>
          <a:xfrm rot="16200000">
            <a:off x="2694394" y="3120996"/>
            <a:ext cx="490310" cy="405214"/>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62" name="Left-Right Arrow 73"/>
          <p:cNvSpPr/>
          <p:nvPr/>
        </p:nvSpPr>
        <p:spPr>
          <a:xfrm>
            <a:off x="3628743" y="2216429"/>
            <a:ext cx="1816165" cy="271563"/>
          </a:xfrm>
          <a:prstGeom prst="leftRight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63" name="Textfeld 181"/>
          <p:cNvSpPr txBox="1"/>
          <p:nvPr/>
        </p:nvSpPr>
        <p:spPr>
          <a:xfrm>
            <a:off x="1417260" y="2378076"/>
            <a:ext cx="989315" cy="646331"/>
          </a:xfrm>
          <a:prstGeom prst="rect">
            <a:avLst/>
          </a:prstGeom>
          <a:noFill/>
        </p:spPr>
        <p:txBody>
          <a:bodyPr wrap="square" rtlCol="0">
            <a:spAutoFit/>
          </a:bodyPr>
          <a:lstStyle/>
          <a:p>
            <a:pPr algn="ctr"/>
            <a:r>
              <a:rPr lang="en-US" sz="900" dirty="0"/>
              <a:t>Semantic</a:t>
            </a:r>
            <a:br>
              <a:rPr lang="en-US" sz="900" dirty="0"/>
            </a:br>
            <a:r>
              <a:rPr lang="en-US" sz="900" dirty="0"/>
              <a:t>metadata</a:t>
            </a:r>
          </a:p>
          <a:p>
            <a:pPr algn="ctr"/>
            <a:r>
              <a:rPr lang="en-US" sz="900" dirty="0"/>
              <a:t>(</a:t>
            </a:r>
            <a:r>
              <a:rPr lang="en-US" sz="900" b="1" dirty="0">
                <a:solidFill>
                  <a:srgbClr val="4A7B7C"/>
                </a:solidFill>
              </a:rPr>
              <a:t>Thing Description</a:t>
            </a:r>
            <a:r>
              <a:rPr lang="en-US" sz="900" dirty="0"/>
              <a:t>)</a:t>
            </a:r>
          </a:p>
        </p:txBody>
      </p:sp>
      <p:sp>
        <p:nvSpPr>
          <p:cNvPr id="64" name="Left-Right-Up Arrow 59"/>
          <p:cNvSpPr/>
          <p:nvPr/>
        </p:nvSpPr>
        <p:spPr>
          <a:xfrm>
            <a:off x="5807924" y="3304655"/>
            <a:ext cx="811453" cy="865179"/>
          </a:xfrm>
          <a:prstGeom prst="leftRightUpArrow">
            <a:avLst>
              <a:gd name="adj1" fmla="val 23663"/>
              <a:gd name="adj2" fmla="val 25000"/>
              <a:gd name="adj3" fmla="val 22995"/>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Textfeld 162"/>
          <p:cNvSpPr txBox="1"/>
          <p:nvPr/>
        </p:nvSpPr>
        <p:spPr>
          <a:xfrm>
            <a:off x="4987786" y="3249404"/>
            <a:ext cx="1066701" cy="646331"/>
          </a:xfrm>
          <a:prstGeom prst="rect">
            <a:avLst/>
          </a:prstGeom>
          <a:noFill/>
        </p:spPr>
        <p:txBody>
          <a:bodyPr wrap="square" rtlCol="0">
            <a:spAutoFit/>
          </a:bodyPr>
          <a:lstStyle/>
          <a:p>
            <a:pPr algn="ctr"/>
            <a:r>
              <a:rPr lang="en-US" sz="1200" b="1" dirty="0"/>
              <a:t>Direct</a:t>
            </a:r>
            <a:br>
              <a:rPr lang="en-US" sz="1200" b="1" dirty="0"/>
            </a:br>
            <a:r>
              <a:rPr lang="en-US" sz="1200" b="1" dirty="0"/>
              <a:t>Thing-to-Thing</a:t>
            </a:r>
          </a:p>
        </p:txBody>
      </p:sp>
      <p:sp>
        <p:nvSpPr>
          <p:cNvPr id="66" name="Textfeld 181"/>
          <p:cNvSpPr txBox="1"/>
          <p:nvPr/>
        </p:nvSpPr>
        <p:spPr>
          <a:xfrm>
            <a:off x="5825098" y="1240755"/>
            <a:ext cx="775152" cy="461665"/>
          </a:xfrm>
          <a:prstGeom prst="rect">
            <a:avLst/>
          </a:prstGeom>
          <a:noFill/>
        </p:spPr>
        <p:txBody>
          <a:bodyPr wrap="square" rtlCol="0">
            <a:spAutoFit/>
          </a:bodyPr>
          <a:lstStyle/>
          <a:p>
            <a:pPr algn="ctr"/>
            <a:r>
              <a:rPr lang="en-US" sz="1200" b="1" dirty="0"/>
              <a:t>Local Hubs</a:t>
            </a:r>
          </a:p>
        </p:txBody>
      </p:sp>
      <p:sp>
        <p:nvSpPr>
          <p:cNvPr id="67" name="Textfeld 181"/>
          <p:cNvSpPr txBox="1"/>
          <p:nvPr/>
        </p:nvSpPr>
        <p:spPr>
          <a:xfrm>
            <a:off x="2312921" y="1462220"/>
            <a:ext cx="992917" cy="461665"/>
          </a:xfrm>
          <a:prstGeom prst="rect">
            <a:avLst/>
          </a:prstGeom>
          <a:noFill/>
        </p:spPr>
        <p:txBody>
          <a:bodyPr wrap="square" rtlCol="0">
            <a:spAutoFit/>
          </a:bodyPr>
          <a:lstStyle/>
          <a:p>
            <a:pPr algn="ctr"/>
            <a:r>
              <a:rPr lang="en-US" sz="1200" b="1" dirty="0"/>
              <a:t>Cloud Mirrors</a:t>
            </a:r>
          </a:p>
        </p:txBody>
      </p:sp>
      <p:sp>
        <p:nvSpPr>
          <p:cNvPr id="68" name="Textfeld 126"/>
          <p:cNvSpPr txBox="1"/>
          <p:nvPr/>
        </p:nvSpPr>
        <p:spPr>
          <a:xfrm>
            <a:off x="5175171" y="3936481"/>
            <a:ext cx="229987" cy="230832"/>
          </a:xfrm>
          <a:prstGeom prst="rect">
            <a:avLst/>
          </a:prstGeom>
          <a:noFill/>
        </p:spPr>
        <p:txBody>
          <a:bodyPr wrap="square" rtlCol="0">
            <a:spAutoFit/>
          </a:bodyPr>
          <a:lstStyle/>
          <a:p>
            <a:pPr algn="ctr"/>
            <a:r>
              <a:rPr lang="en-US" sz="900" dirty="0"/>
              <a:t>+</a:t>
            </a:r>
          </a:p>
        </p:txBody>
      </p:sp>
      <p:grpSp>
        <p:nvGrpSpPr>
          <p:cNvPr id="69" name="Group 49"/>
          <p:cNvGrpSpPr/>
          <p:nvPr/>
        </p:nvGrpSpPr>
        <p:grpSpPr>
          <a:xfrm>
            <a:off x="2209070" y="2242739"/>
            <a:ext cx="230810" cy="154682"/>
            <a:chOff x="6235706" y="4922175"/>
            <a:chExt cx="268034" cy="268034"/>
          </a:xfrm>
        </p:grpSpPr>
        <p:sp>
          <p:nvSpPr>
            <p:cNvPr id="70" name="角丸四角形 21"/>
            <p:cNvSpPr/>
            <p:nvPr/>
          </p:nvSpPr>
          <p:spPr bwMode="auto">
            <a:xfrm>
              <a:off x="6235706" y="4922175"/>
              <a:ext cx="268034" cy="268034"/>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270000" tIns="162000" rIns="0" bIns="27000" numCol="1" rtlCol="0" anchor="ctr" anchorCtr="0" compatLnSpc="1">
              <a:prstTxWarp prst="textNoShape">
                <a:avLst/>
              </a:prstTxWarp>
              <a:noAutofit/>
            </a:bodyPr>
            <a:lstStyle/>
            <a:p>
              <a:pPr algn="ctr" defTabSz="685800" fontAlgn="ctr">
                <a:defRPr/>
              </a:pPr>
              <a:endParaRPr lang="en-US" altLang="ja-JP" sz="2100" kern="0" dirty="0">
                <a:solidFill>
                  <a:schemeClr val="bg1"/>
                </a:solidFill>
                <a:latin typeface="Arial" pitchFamily="34" charset="0"/>
                <a:ea typeface="HG明朝E" panose="02020909000000000000" pitchFamily="17" charset="-128"/>
                <a:cs typeface="Arial" pitchFamily="34" charset="0"/>
              </a:endParaRPr>
            </a:p>
          </p:txBody>
        </p:sp>
        <p:grpSp>
          <p:nvGrpSpPr>
            <p:cNvPr id="71" name="Group 51"/>
            <p:cNvGrpSpPr/>
            <p:nvPr/>
          </p:nvGrpSpPr>
          <p:grpSpPr>
            <a:xfrm>
              <a:off x="6287492" y="4971265"/>
              <a:ext cx="164464" cy="169854"/>
              <a:chOff x="3555853" y="2073413"/>
              <a:chExt cx="605287" cy="625127"/>
            </a:xfrm>
          </p:grpSpPr>
          <p:sp>
            <p:nvSpPr>
              <p:cNvPr id="72" name="Isosceles Triangle 52"/>
              <p:cNvSpPr/>
              <p:nvPr/>
            </p:nvSpPr>
            <p:spPr>
              <a:xfrm rot="1800000">
                <a:off x="3712972" y="2138741"/>
                <a:ext cx="448168" cy="386349"/>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73" name="Oval 53"/>
              <p:cNvSpPr/>
              <p:nvPr/>
            </p:nvSpPr>
            <p:spPr>
              <a:xfrm rot="19800000">
                <a:off x="3944938" y="2073413"/>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74" name="Oval 54"/>
              <p:cNvSpPr/>
              <p:nvPr/>
            </p:nvSpPr>
            <p:spPr>
              <a:xfrm rot="19800000">
                <a:off x="3555853" y="2297519"/>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sp>
            <p:nvSpPr>
              <p:cNvPr id="75" name="Oval 55"/>
              <p:cNvSpPr/>
              <p:nvPr/>
            </p:nvSpPr>
            <p:spPr>
              <a:xfrm rot="1800000">
                <a:off x="3944938" y="2520647"/>
                <a:ext cx="177895" cy="1778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300" dirty="0"/>
              </a:p>
            </p:txBody>
          </p:sp>
        </p:grpSp>
      </p:grpSp>
      <p:sp>
        <p:nvSpPr>
          <p:cNvPr id="80" name="Textfeld 126"/>
          <p:cNvSpPr txBox="1"/>
          <p:nvPr/>
        </p:nvSpPr>
        <p:spPr>
          <a:xfrm>
            <a:off x="3601114" y="4190487"/>
            <a:ext cx="1055932" cy="646331"/>
          </a:xfrm>
          <a:prstGeom prst="rect">
            <a:avLst/>
          </a:prstGeom>
          <a:noFill/>
        </p:spPr>
        <p:txBody>
          <a:bodyPr wrap="square" rtlCol="0">
            <a:spAutoFit/>
          </a:bodyPr>
          <a:lstStyle/>
          <a:p>
            <a:pPr algn="ctr"/>
            <a:r>
              <a:rPr lang="en-US" sz="900" dirty="0"/>
              <a:t>(</a:t>
            </a:r>
            <a:r>
              <a:rPr lang="en-US" sz="900" b="1" dirty="0">
                <a:solidFill>
                  <a:srgbClr val="4A7B7C"/>
                </a:solidFill>
              </a:rPr>
              <a:t>Thing Description</a:t>
            </a:r>
            <a:r>
              <a:rPr lang="en-US" sz="900" dirty="0"/>
              <a:t>,</a:t>
            </a:r>
            <a:br>
              <a:rPr lang="en-US" sz="900" dirty="0"/>
            </a:br>
            <a:r>
              <a:rPr lang="en-US" sz="900" b="1" dirty="0">
                <a:solidFill>
                  <a:srgbClr val="00B050"/>
                </a:solidFill>
              </a:rPr>
              <a:t>Binding Templates</a:t>
            </a:r>
            <a:r>
              <a:rPr lang="en-US" sz="900" dirty="0"/>
              <a:t>)</a:t>
            </a:r>
          </a:p>
        </p:txBody>
      </p:sp>
      <p:sp>
        <p:nvSpPr>
          <p:cNvPr id="81" name="Textfeld 162"/>
          <p:cNvSpPr txBox="1"/>
          <p:nvPr/>
        </p:nvSpPr>
        <p:spPr>
          <a:xfrm>
            <a:off x="4346941" y="2033286"/>
            <a:ext cx="833856" cy="369332"/>
          </a:xfrm>
          <a:prstGeom prst="rect">
            <a:avLst/>
          </a:prstGeom>
          <a:noFill/>
        </p:spPr>
        <p:txBody>
          <a:bodyPr wrap="square" rtlCol="0">
            <a:spAutoFit/>
          </a:bodyPr>
          <a:lstStyle/>
          <a:p>
            <a:pPr algn="ctr"/>
            <a:r>
              <a:rPr lang="en-US" sz="900" dirty="0"/>
              <a:t>Remote access</a:t>
            </a:r>
          </a:p>
        </p:txBody>
      </p:sp>
      <p:sp>
        <p:nvSpPr>
          <p:cNvPr id="82" name="Textfeld 126"/>
          <p:cNvSpPr txBox="1"/>
          <p:nvPr/>
        </p:nvSpPr>
        <p:spPr>
          <a:xfrm>
            <a:off x="5281535" y="4227916"/>
            <a:ext cx="426207" cy="323165"/>
          </a:xfrm>
          <a:prstGeom prst="rect">
            <a:avLst/>
          </a:prstGeom>
          <a:noFill/>
        </p:spPr>
        <p:txBody>
          <a:bodyPr wrap="square" rtlCol="0">
            <a:spAutoFit/>
          </a:bodyPr>
          <a:lstStyle/>
          <a:p>
            <a:pPr algn="r"/>
            <a:r>
              <a:rPr lang="en-US" sz="750" b="1" dirty="0">
                <a:latin typeface="Arial" panose="020B0604020202020204" pitchFamily="34" charset="0"/>
                <a:cs typeface="Arial" panose="020B0604020202020204" pitchFamily="34" charset="0"/>
              </a:rPr>
              <a:t>Thing</a:t>
            </a:r>
          </a:p>
        </p:txBody>
      </p:sp>
      <p:sp>
        <p:nvSpPr>
          <p:cNvPr id="85" name="Textfeld 84"/>
          <p:cNvSpPr txBox="1"/>
          <p:nvPr/>
        </p:nvSpPr>
        <p:spPr>
          <a:xfrm>
            <a:off x="5181320" y="4221292"/>
            <a:ext cx="283225" cy="230832"/>
          </a:xfrm>
          <a:prstGeom prst="rect">
            <a:avLst/>
          </a:prstGeom>
          <a:noFill/>
        </p:spPr>
        <p:txBody>
          <a:bodyPr wrap="square" rtlCol="0">
            <a:spAutoFit/>
          </a:bodyPr>
          <a:lstStyle/>
          <a:p>
            <a:r>
              <a:rPr lang="en-US" sz="900" b="1" dirty="0">
                <a:sym typeface="Symbol"/>
              </a:rPr>
              <a:t></a:t>
            </a:r>
            <a:endParaRPr lang="en-US" sz="900" b="1" dirty="0"/>
          </a:p>
        </p:txBody>
      </p:sp>
      <p:sp>
        <p:nvSpPr>
          <p:cNvPr id="87" name="角丸四角形 24"/>
          <p:cNvSpPr/>
          <p:nvPr/>
        </p:nvSpPr>
        <p:spPr bwMode="auto">
          <a:xfrm>
            <a:off x="5815843" y="2569387"/>
            <a:ext cx="768603" cy="85849"/>
          </a:xfrm>
          <a:prstGeom prst="roundRect">
            <a:avLst/>
          </a:prstGeom>
          <a:solidFill>
            <a:srgbClr val="00B050"/>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Binding Templates</a:t>
            </a:r>
          </a:p>
        </p:txBody>
      </p:sp>
      <p:sp>
        <p:nvSpPr>
          <p:cNvPr id="88" name="角丸四角形 24"/>
          <p:cNvSpPr/>
          <p:nvPr/>
        </p:nvSpPr>
        <p:spPr bwMode="auto">
          <a:xfrm>
            <a:off x="2540827" y="2569387"/>
            <a:ext cx="768603" cy="85849"/>
          </a:xfrm>
          <a:prstGeom prst="roundRect">
            <a:avLst/>
          </a:prstGeom>
          <a:solidFill>
            <a:srgbClr val="00B050"/>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Binding Templates</a:t>
            </a:r>
          </a:p>
        </p:txBody>
      </p:sp>
      <p:sp>
        <p:nvSpPr>
          <p:cNvPr id="89" name="角丸四角形 24"/>
          <p:cNvSpPr/>
          <p:nvPr/>
        </p:nvSpPr>
        <p:spPr bwMode="auto">
          <a:xfrm>
            <a:off x="2553178" y="4098862"/>
            <a:ext cx="768603" cy="85849"/>
          </a:xfrm>
          <a:prstGeom prst="roundRect">
            <a:avLst/>
          </a:prstGeom>
          <a:solidFill>
            <a:srgbClr val="4A7B7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de-DE" altLang="ja-JP" sz="600" kern="0" dirty="0">
                <a:solidFill>
                  <a:schemeClr val="bg1"/>
                </a:solidFill>
                <a:latin typeface="Arial" pitchFamily="34" charset="0"/>
                <a:ea typeface="HG明朝E" panose="02020909000000000000" pitchFamily="17" charset="-128"/>
                <a:cs typeface="Arial" pitchFamily="34" charset="0"/>
              </a:rPr>
              <a:t>Interaction Model</a:t>
            </a:r>
            <a:endParaRPr lang="ja-JP" altLang="en-US" sz="600" kern="0" dirty="0">
              <a:solidFill>
                <a:schemeClr val="bg1"/>
              </a:solidFill>
              <a:latin typeface="Arial" pitchFamily="34" charset="0"/>
              <a:ea typeface="HG明朝E" panose="02020909000000000000" pitchFamily="17" charset="-128"/>
              <a:cs typeface="Arial" pitchFamily="34" charset="0"/>
            </a:endParaRPr>
          </a:p>
        </p:txBody>
      </p:sp>
      <p:sp>
        <p:nvSpPr>
          <p:cNvPr id="90" name="角丸四角形 21"/>
          <p:cNvSpPr/>
          <p:nvPr/>
        </p:nvSpPr>
        <p:spPr bwMode="auto">
          <a:xfrm>
            <a:off x="2553178" y="3947648"/>
            <a:ext cx="768603" cy="85849"/>
          </a:xfrm>
          <a:prstGeom prst="roundRect">
            <a:avLst/>
          </a:prstGeom>
          <a:solidFill>
            <a:srgbClr val="005A9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Scripting API</a:t>
            </a:r>
          </a:p>
        </p:txBody>
      </p:sp>
      <p:sp>
        <p:nvSpPr>
          <p:cNvPr id="91" name="縦巻き 49"/>
          <p:cNvSpPr/>
          <p:nvPr/>
        </p:nvSpPr>
        <p:spPr bwMode="auto">
          <a:xfrm>
            <a:off x="2553178" y="3796434"/>
            <a:ext cx="768603" cy="85849"/>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lvl="0" algn="ctr" fontAlgn="ctr">
              <a:defRPr/>
            </a:pPr>
            <a:r>
              <a:rPr lang="en-US" altLang="ja-JP" sz="600" kern="0" dirty="0">
                <a:latin typeface="Arial" pitchFamily="34" charset="0"/>
                <a:ea typeface="HG明朝E" panose="02020909000000000000" pitchFamily="17" charset="-128"/>
                <a:cs typeface="Arial" pitchFamily="34" charset="0"/>
              </a:rPr>
              <a:t>Application</a:t>
            </a:r>
          </a:p>
        </p:txBody>
      </p:sp>
      <p:sp>
        <p:nvSpPr>
          <p:cNvPr id="92" name="角丸四角形 24"/>
          <p:cNvSpPr/>
          <p:nvPr/>
        </p:nvSpPr>
        <p:spPr bwMode="auto">
          <a:xfrm>
            <a:off x="2553178" y="4250077"/>
            <a:ext cx="768603" cy="85849"/>
          </a:xfrm>
          <a:prstGeom prst="roundRect">
            <a:avLst/>
          </a:prstGeom>
          <a:solidFill>
            <a:srgbClr val="00B050"/>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Binding Templates</a:t>
            </a:r>
          </a:p>
        </p:txBody>
      </p:sp>
      <p:sp>
        <p:nvSpPr>
          <p:cNvPr id="93" name="角丸四角形 24"/>
          <p:cNvSpPr/>
          <p:nvPr/>
        </p:nvSpPr>
        <p:spPr bwMode="auto">
          <a:xfrm>
            <a:off x="6724675" y="4092899"/>
            <a:ext cx="768603" cy="85849"/>
          </a:xfrm>
          <a:prstGeom prst="roundRect">
            <a:avLst/>
          </a:prstGeom>
          <a:solidFill>
            <a:srgbClr val="4A7B7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de-DE" altLang="ja-JP" sz="600" kern="0" dirty="0">
                <a:solidFill>
                  <a:schemeClr val="bg1"/>
                </a:solidFill>
                <a:latin typeface="Arial" pitchFamily="34" charset="0"/>
                <a:ea typeface="HG明朝E" panose="02020909000000000000" pitchFamily="17" charset="-128"/>
                <a:cs typeface="Arial" pitchFamily="34" charset="0"/>
              </a:rPr>
              <a:t>Interaction Model</a:t>
            </a:r>
            <a:endParaRPr lang="ja-JP" altLang="en-US" sz="600" kern="0" dirty="0">
              <a:solidFill>
                <a:schemeClr val="bg1"/>
              </a:solidFill>
              <a:latin typeface="Arial" pitchFamily="34" charset="0"/>
              <a:ea typeface="HG明朝E" panose="02020909000000000000" pitchFamily="17" charset="-128"/>
              <a:cs typeface="Arial" pitchFamily="34" charset="0"/>
            </a:endParaRPr>
          </a:p>
        </p:txBody>
      </p:sp>
      <p:sp>
        <p:nvSpPr>
          <p:cNvPr id="94" name="角丸四角形 21"/>
          <p:cNvSpPr/>
          <p:nvPr/>
        </p:nvSpPr>
        <p:spPr bwMode="auto">
          <a:xfrm>
            <a:off x="6724675" y="3941685"/>
            <a:ext cx="768603" cy="85849"/>
          </a:xfrm>
          <a:prstGeom prst="roundRect">
            <a:avLst/>
          </a:prstGeom>
          <a:solidFill>
            <a:srgbClr val="005A9C"/>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Scripting API</a:t>
            </a:r>
          </a:p>
        </p:txBody>
      </p:sp>
      <p:sp>
        <p:nvSpPr>
          <p:cNvPr id="95" name="縦巻き 49"/>
          <p:cNvSpPr/>
          <p:nvPr/>
        </p:nvSpPr>
        <p:spPr bwMode="auto">
          <a:xfrm>
            <a:off x="6724675" y="3790471"/>
            <a:ext cx="768603" cy="85849"/>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lvl="0" algn="ctr" fontAlgn="ctr">
              <a:defRPr/>
            </a:pPr>
            <a:r>
              <a:rPr lang="en-US" altLang="ja-JP" sz="600" kern="0" dirty="0">
                <a:latin typeface="Arial" pitchFamily="34" charset="0"/>
                <a:ea typeface="HG明朝E" panose="02020909000000000000" pitchFamily="17" charset="-128"/>
                <a:cs typeface="Arial" pitchFamily="34" charset="0"/>
              </a:rPr>
              <a:t>Application</a:t>
            </a:r>
          </a:p>
        </p:txBody>
      </p:sp>
      <p:sp>
        <p:nvSpPr>
          <p:cNvPr id="96" name="角丸四角形 24"/>
          <p:cNvSpPr/>
          <p:nvPr/>
        </p:nvSpPr>
        <p:spPr bwMode="auto">
          <a:xfrm>
            <a:off x="6724675" y="4244113"/>
            <a:ext cx="768603" cy="85849"/>
          </a:xfrm>
          <a:prstGeom prst="roundRect">
            <a:avLst/>
          </a:prstGeom>
          <a:solidFill>
            <a:srgbClr val="00B050"/>
          </a:solidFill>
          <a:ln w="25400"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lvl="0" algn="ctr" fontAlgn="ctr">
              <a:defRPr/>
            </a:pPr>
            <a:r>
              <a:rPr lang="en-US" altLang="ja-JP" sz="600" kern="0" dirty="0">
                <a:solidFill>
                  <a:schemeClr val="bg1"/>
                </a:solidFill>
                <a:latin typeface="Arial" pitchFamily="34" charset="0"/>
                <a:ea typeface="HG明朝E" panose="02020909000000000000" pitchFamily="17" charset="-128"/>
                <a:cs typeface="Arial" pitchFamily="34" charset="0"/>
              </a:rPr>
              <a:t>Binding Templates</a:t>
            </a:r>
          </a:p>
        </p:txBody>
      </p:sp>
      <p:pic>
        <p:nvPicPr>
          <p:cNvPr id="18" name="図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5509" y="4345361"/>
            <a:ext cx="1045735" cy="526602"/>
          </a:xfrm>
          <a:prstGeom prst="rect">
            <a:avLst/>
          </a:prstGeom>
        </p:spPr>
      </p:pic>
      <p:sp>
        <p:nvSpPr>
          <p:cNvPr id="97" name="Textfeld 162"/>
          <p:cNvSpPr txBox="1"/>
          <p:nvPr/>
        </p:nvSpPr>
        <p:spPr>
          <a:xfrm>
            <a:off x="4832015" y="4541677"/>
            <a:ext cx="1656758" cy="369332"/>
          </a:xfrm>
          <a:prstGeom prst="rect">
            <a:avLst/>
          </a:prstGeom>
          <a:noFill/>
        </p:spPr>
        <p:txBody>
          <a:bodyPr wrap="square" rtlCol="0">
            <a:spAutoFit/>
          </a:bodyPr>
          <a:lstStyle/>
          <a:p>
            <a:pPr algn="ctr"/>
            <a:r>
              <a:rPr lang="en-US" sz="900" dirty="0"/>
              <a:t>Powerful  and constrained Things</a:t>
            </a:r>
          </a:p>
        </p:txBody>
      </p:sp>
    </p:spTree>
    <p:extLst>
      <p:ext uri="{BB962C8B-B14F-4D97-AF65-F5344CB8AC3E}">
        <p14:creationId xmlns:p14="http://schemas.microsoft.com/office/powerpoint/2010/main" val="3885810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W3C </a:t>
            </a:r>
            <a:r>
              <a:rPr lang="en-US" dirty="0" err="1" smtClean="0"/>
              <a:t>WoT</a:t>
            </a:r>
            <a:endParaRPr lang="en-US" dirty="0"/>
          </a:p>
        </p:txBody>
      </p:sp>
      <p:sp>
        <p:nvSpPr>
          <p:cNvPr id="7" name="Textplatzhalter 6"/>
          <p:cNvSpPr>
            <a:spLocks noGrp="1"/>
          </p:cNvSpPr>
          <p:nvPr>
            <p:ph type="body" idx="1"/>
          </p:nvPr>
        </p:nvSpPr>
        <p:spPr>
          <a:xfrm>
            <a:off x="416859" y="1561914"/>
            <a:ext cx="3840480" cy="484094"/>
          </a:xfrm>
        </p:spPr>
        <p:txBody>
          <a:bodyPr/>
          <a:lstStyle/>
          <a:p>
            <a:r>
              <a:rPr lang="en-US" dirty="0" smtClean="0"/>
              <a:t>Interest Group (IG)</a:t>
            </a:r>
            <a:endParaRPr lang="en-US" dirty="0"/>
          </a:p>
        </p:txBody>
      </p:sp>
      <p:sp>
        <p:nvSpPr>
          <p:cNvPr id="8" name="Inhaltsplatzhalter 7"/>
          <p:cNvSpPr>
            <a:spLocks noGrp="1"/>
          </p:cNvSpPr>
          <p:nvPr>
            <p:ph sz="half" idx="2"/>
          </p:nvPr>
        </p:nvSpPr>
        <p:spPr>
          <a:xfrm>
            <a:off x="585216" y="1935316"/>
            <a:ext cx="4269726" cy="2294928"/>
          </a:xfrm>
        </p:spPr>
        <p:txBody>
          <a:bodyPr>
            <a:noAutofit/>
          </a:bodyPr>
          <a:lstStyle/>
          <a:p>
            <a:pPr marL="0" indent="0">
              <a:buNone/>
            </a:pPr>
            <a:r>
              <a:rPr lang="en-US" sz="1200" dirty="0">
                <a:hlinkClick r:id="rId2"/>
              </a:rPr>
              <a:t>https://www.w3.org/2016/07/wot-ig-charter.html</a:t>
            </a:r>
            <a:r>
              <a:rPr lang="en-US" sz="1200" dirty="0"/>
              <a:t> </a:t>
            </a:r>
          </a:p>
          <a:p>
            <a:r>
              <a:rPr lang="en-US" sz="1200" dirty="0" smtClean="0"/>
              <a:t>Started spring 2015</a:t>
            </a:r>
          </a:p>
          <a:p>
            <a:r>
              <a:rPr lang="en-US" sz="1200" dirty="0" smtClean="0"/>
              <a:t>218 participants</a:t>
            </a:r>
          </a:p>
          <a:p>
            <a:r>
              <a:rPr lang="en-US" sz="1200" dirty="0" smtClean="0"/>
              <a:t>Informal work, outreach</a:t>
            </a:r>
          </a:p>
          <a:p>
            <a:endParaRPr lang="en-US" sz="1200" dirty="0" smtClean="0"/>
          </a:p>
          <a:p>
            <a:r>
              <a:rPr lang="en-US" sz="1200" dirty="0" smtClean="0"/>
              <a:t>Use cases, explorative work</a:t>
            </a:r>
          </a:p>
          <a:p>
            <a:r>
              <a:rPr lang="en-US" sz="1200" dirty="0" smtClean="0"/>
              <a:t>Liaisons and collaborations with other organizations and SDOs</a:t>
            </a:r>
          </a:p>
          <a:p>
            <a:r>
              <a:rPr lang="en-US" sz="1200" dirty="0" err="1" smtClean="0"/>
              <a:t>PlugFests</a:t>
            </a:r>
            <a:r>
              <a:rPr lang="en-US" sz="1200" dirty="0" smtClean="0"/>
              <a:t> with running code</a:t>
            </a:r>
            <a:endParaRPr lang="en-US" sz="1200" dirty="0"/>
          </a:p>
        </p:txBody>
      </p:sp>
      <p:sp>
        <p:nvSpPr>
          <p:cNvPr id="9" name="Textplatzhalter 8"/>
          <p:cNvSpPr>
            <a:spLocks noGrp="1"/>
          </p:cNvSpPr>
          <p:nvPr>
            <p:ph type="body" sz="quarter" idx="3"/>
          </p:nvPr>
        </p:nvSpPr>
        <p:spPr>
          <a:xfrm>
            <a:off x="4873752" y="1561914"/>
            <a:ext cx="3840480" cy="484094"/>
          </a:xfrm>
        </p:spPr>
        <p:txBody>
          <a:bodyPr/>
          <a:lstStyle/>
          <a:p>
            <a:r>
              <a:rPr lang="en-US" dirty="0" smtClean="0"/>
              <a:t>Working Group (WG)</a:t>
            </a:r>
            <a:endParaRPr lang="en-US" dirty="0"/>
          </a:p>
        </p:txBody>
      </p:sp>
      <p:sp>
        <p:nvSpPr>
          <p:cNvPr id="10" name="Inhaltsplatzhalter 9"/>
          <p:cNvSpPr>
            <a:spLocks noGrp="1"/>
          </p:cNvSpPr>
          <p:nvPr>
            <p:ph sz="quarter" idx="4"/>
          </p:nvPr>
        </p:nvSpPr>
        <p:spPr>
          <a:xfrm>
            <a:off x="4873752" y="2035922"/>
            <a:ext cx="3840480" cy="2194322"/>
          </a:xfrm>
        </p:spPr>
        <p:txBody>
          <a:bodyPr>
            <a:normAutofit fontScale="92500" lnSpcReduction="10000"/>
          </a:bodyPr>
          <a:lstStyle/>
          <a:p>
            <a:pPr marL="0" indent="0">
              <a:buNone/>
            </a:pPr>
            <a:r>
              <a:rPr lang="en-US" sz="1300" dirty="0">
                <a:hlinkClick r:id="rId3"/>
              </a:rPr>
              <a:t>https</a:t>
            </a:r>
            <a:r>
              <a:rPr lang="en-US" sz="1050" dirty="0">
                <a:hlinkClick r:id="rId3"/>
              </a:rPr>
              <a:t>://www.w3.org/2016/12/wot-wg-2016.html</a:t>
            </a:r>
            <a:r>
              <a:rPr lang="en-US" sz="1050" dirty="0"/>
              <a:t> </a:t>
            </a:r>
          </a:p>
          <a:p>
            <a:r>
              <a:rPr lang="en-US" dirty="0" smtClean="0"/>
              <a:t>Started December 2016</a:t>
            </a:r>
          </a:p>
          <a:p>
            <a:r>
              <a:rPr lang="en-US" dirty="0" smtClean="0"/>
              <a:t>71 participants</a:t>
            </a:r>
          </a:p>
          <a:p>
            <a:r>
              <a:rPr lang="en-US" dirty="0" smtClean="0"/>
              <a:t>Normative work</a:t>
            </a:r>
          </a:p>
          <a:p>
            <a:endParaRPr lang="en-US" dirty="0" smtClean="0"/>
          </a:p>
          <a:p>
            <a:r>
              <a:rPr lang="en-US" dirty="0" smtClean="0"/>
              <a:t>Standardization of four initial building blocks identified by the IG</a:t>
            </a:r>
          </a:p>
        </p:txBody>
      </p:sp>
    </p:spTree>
    <p:extLst>
      <p:ext uri="{BB962C8B-B14F-4D97-AF65-F5344CB8AC3E}">
        <p14:creationId xmlns:p14="http://schemas.microsoft.com/office/powerpoint/2010/main" val="4134168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76FF339-C289-BD4E-BE3A-0EFF8D97C3C0}" type="slidenum">
              <a:rPr lang="en-US" smtClean="0"/>
              <a:pPr/>
              <a:t>2</a:t>
            </a:fld>
            <a:endParaRPr lang="en-US"/>
          </a:p>
        </p:txBody>
      </p:sp>
      <p:sp>
        <p:nvSpPr>
          <p:cNvPr id="4" name="TextBox 11"/>
          <p:cNvSpPr txBox="1"/>
          <p:nvPr/>
        </p:nvSpPr>
        <p:spPr>
          <a:xfrm>
            <a:off x="213673" y="914400"/>
            <a:ext cx="6756593" cy="2554545"/>
          </a:xfrm>
          <a:prstGeom prst="rect">
            <a:avLst/>
          </a:prstGeom>
          <a:noFill/>
        </p:spPr>
        <p:txBody>
          <a:bodyPr wrap="none" rtlCol="0">
            <a:spAutoFit/>
          </a:bodyPr>
          <a:lstStyle/>
          <a:p>
            <a:pPr marL="285750" indent="-285750">
              <a:buFont typeface="Wingdings" panose="05000000000000000000" pitchFamily="2" charset="2"/>
              <a:buChar char="l"/>
            </a:pPr>
            <a:r>
              <a:rPr lang="en-US" altLang="ja-JP" sz="3200" dirty="0" smtClean="0">
                <a:solidFill>
                  <a:schemeClr val="bg1"/>
                </a:solidFill>
              </a:rPr>
              <a:t>Web</a:t>
            </a:r>
            <a:r>
              <a:rPr lang="ja-JP" altLang="en-US" sz="3200" dirty="0">
                <a:solidFill>
                  <a:schemeClr val="bg1"/>
                </a:solidFill>
              </a:rPr>
              <a:t> </a:t>
            </a:r>
            <a:r>
              <a:rPr lang="en-US" altLang="ja-JP" sz="3200" dirty="0" smtClean="0">
                <a:solidFill>
                  <a:schemeClr val="bg1"/>
                </a:solidFill>
              </a:rPr>
              <a:t>and W3C’s Standardization</a:t>
            </a:r>
          </a:p>
          <a:p>
            <a:pPr marL="285750" indent="-285750">
              <a:buFont typeface="Wingdings" panose="05000000000000000000" pitchFamily="2" charset="2"/>
              <a:buChar char="l"/>
            </a:pPr>
            <a:r>
              <a:rPr lang="en-US" altLang="ja-JP" sz="3200" dirty="0" smtClean="0">
                <a:solidFill>
                  <a:schemeClr val="bg1"/>
                </a:solidFill>
              </a:rPr>
              <a:t>Recent Topics of Web Standardization</a:t>
            </a:r>
          </a:p>
          <a:p>
            <a:pPr marL="285750" indent="-285750">
              <a:buFont typeface="Wingdings" panose="05000000000000000000" pitchFamily="2" charset="2"/>
              <a:buChar char="l"/>
            </a:pPr>
            <a:r>
              <a:rPr lang="en-US" altLang="ja-JP" sz="3200" dirty="0" smtClean="0">
                <a:solidFill>
                  <a:schemeClr val="bg1"/>
                </a:solidFill>
              </a:rPr>
              <a:t>Web </a:t>
            </a:r>
            <a:r>
              <a:rPr lang="en-US" altLang="ja-JP" sz="3200" dirty="0" smtClean="0">
                <a:solidFill>
                  <a:schemeClr val="bg1"/>
                </a:solidFill>
              </a:rPr>
              <a:t>of Things (</a:t>
            </a:r>
            <a:r>
              <a:rPr lang="en-US" altLang="ja-JP" sz="3200" dirty="0" err="1" smtClean="0">
                <a:solidFill>
                  <a:schemeClr val="bg1"/>
                </a:solidFill>
              </a:rPr>
              <a:t>WoT</a:t>
            </a:r>
            <a:r>
              <a:rPr lang="en-US" altLang="ja-JP" sz="3200" dirty="0" smtClean="0">
                <a:solidFill>
                  <a:schemeClr val="bg1"/>
                </a:solidFill>
              </a:rPr>
              <a:t>)</a:t>
            </a:r>
          </a:p>
          <a:p>
            <a:pPr marL="285750" indent="-285750">
              <a:buFont typeface="Wingdings" panose="05000000000000000000" pitchFamily="2" charset="2"/>
              <a:buChar char="l"/>
            </a:pPr>
            <a:r>
              <a:rPr lang="en-US" altLang="ja-JP" sz="3200" dirty="0" smtClean="0">
                <a:solidFill>
                  <a:schemeClr val="bg1"/>
                </a:solidFill>
              </a:rPr>
              <a:t>Web and Automotive</a:t>
            </a:r>
          </a:p>
          <a:p>
            <a:pPr marL="285750" indent="-285750">
              <a:buFont typeface="Wingdings" panose="05000000000000000000" pitchFamily="2" charset="2"/>
              <a:buChar char="l"/>
            </a:pPr>
            <a:r>
              <a:rPr lang="en-US" altLang="ja-JP" sz="3200" dirty="0" smtClean="0">
                <a:solidFill>
                  <a:schemeClr val="bg1"/>
                </a:solidFill>
              </a:rPr>
              <a:t>Issues and Possible Resolutions</a:t>
            </a:r>
          </a:p>
        </p:txBody>
      </p:sp>
    </p:spTree>
    <p:extLst>
      <p:ext uri="{BB962C8B-B14F-4D97-AF65-F5344CB8AC3E}">
        <p14:creationId xmlns:p14="http://schemas.microsoft.com/office/powerpoint/2010/main" val="17235816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de-DE" dirty="0" smtClean="0"/>
              <a:t>4 Key </a:t>
            </a:r>
            <a:r>
              <a:rPr lang="de-DE" dirty="0" smtClean="0"/>
              <a:t>Components: W3C WoT Building Blocks</a:t>
            </a:r>
            <a:endParaRPr lang="en-US" dirty="0"/>
          </a:p>
        </p:txBody>
      </p:sp>
      <p:sp>
        <p:nvSpPr>
          <p:cNvPr id="8" name="角丸四角形 6"/>
          <p:cNvSpPr/>
          <p:nvPr/>
        </p:nvSpPr>
        <p:spPr bwMode="auto">
          <a:xfrm>
            <a:off x="6922252" y="1751952"/>
            <a:ext cx="1940810" cy="2760269"/>
          </a:xfrm>
          <a:prstGeom prst="roundRect">
            <a:avLst>
              <a:gd name="adj" fmla="val 6113"/>
            </a:avLst>
          </a:prstGeom>
          <a:solidFill>
            <a:schemeClr val="bg1">
              <a:lumMod val="50000"/>
            </a:schemeClr>
          </a:solidFill>
          <a:ln w="9525" cap="flat" cmpd="sng" algn="ctr">
            <a:noFill/>
            <a:prstDash val="solid"/>
            <a:headEnd type="none" w="med" len="med"/>
            <a:tailEnd type="none" w="med" len="med"/>
          </a:ln>
          <a:effectLst>
            <a:outerShdw blurRad="76200" dist="50800" dir="2700000" rotWithShape="0">
              <a:srgbClr val="000000">
                <a:alpha val="30000"/>
              </a:srgbClr>
            </a:outerShdw>
          </a:effectLst>
          <a:extLst/>
        </p:spPr>
        <p:txBody>
          <a:bodyPr vert="horz" wrap="none" lIns="68580" tIns="27000" rIns="68580" bIns="54000" numCol="1" rtlCol="0" anchor="t" anchorCtr="0" compatLnSpc="1">
            <a:prstTxWarp prst="textNoShape">
              <a:avLst/>
            </a:prstTxWarp>
            <a:noAutofit/>
          </a:bodyPr>
          <a:lstStyle/>
          <a:p>
            <a:pPr algn="ctr" defTabSz="685800" fontAlgn="ctr">
              <a:defRPr/>
            </a:pPr>
            <a:r>
              <a:rPr lang="en-US" altLang="ja-JP" sz="1500" b="1" kern="0" dirty="0">
                <a:solidFill>
                  <a:srgbClr val="000000"/>
                </a:solidFill>
                <a:latin typeface="Arial" pitchFamily="34" charset="0"/>
                <a:ea typeface="HG明朝E" panose="02020909000000000000" pitchFamily="17" charset="-128"/>
                <a:cs typeface="Arial" pitchFamily="34" charset="0"/>
              </a:rPr>
              <a:t>WoT Servient</a:t>
            </a:r>
            <a:endParaRPr lang="ja-JP" altLang="en-US" sz="1500" b="1" kern="0" dirty="0">
              <a:solidFill>
                <a:srgbClr val="000000"/>
              </a:solidFill>
              <a:latin typeface="Arial" pitchFamily="34" charset="0"/>
              <a:ea typeface="HG明朝E" panose="02020909000000000000" pitchFamily="17" charset="-128"/>
              <a:cs typeface="Arial" pitchFamily="34" charset="0"/>
            </a:endParaRPr>
          </a:p>
        </p:txBody>
      </p:sp>
      <p:sp>
        <p:nvSpPr>
          <p:cNvPr id="22" name="角丸四角形 21"/>
          <p:cNvSpPr/>
          <p:nvPr/>
        </p:nvSpPr>
        <p:spPr bwMode="auto">
          <a:xfrm>
            <a:off x="7006857" y="3276594"/>
            <a:ext cx="1761339" cy="322912"/>
          </a:xfrm>
          <a:prstGeom prst="roundRect">
            <a:avLst/>
          </a:prstGeom>
          <a:solidFill>
            <a:srgbClr val="4A7B7C"/>
          </a:solidFill>
          <a:ln w="2540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noAutofit/>
          </a:bodyPr>
          <a:lstStyle/>
          <a:p>
            <a:pPr algn="ctr" defTabSz="685800" fontAlgn="ctr">
              <a:defRPr/>
            </a:pPr>
            <a:r>
              <a:rPr lang="de-DE" altLang="ja-JP" sz="1500" kern="0" dirty="0">
                <a:solidFill>
                  <a:schemeClr val="bg1"/>
                </a:solidFill>
                <a:latin typeface="Arial" pitchFamily="34" charset="0"/>
                <a:ea typeface="HG明朝E" panose="02020909000000000000" pitchFamily="17" charset="-128"/>
                <a:cs typeface="Arial" pitchFamily="34" charset="0"/>
              </a:rPr>
              <a:t>Interaction Model</a:t>
            </a:r>
            <a:endParaRPr lang="ja-JP" altLang="en-US" sz="1500" kern="0" dirty="0">
              <a:solidFill>
                <a:schemeClr val="bg1"/>
              </a:solidFill>
              <a:latin typeface="Arial" pitchFamily="34" charset="0"/>
              <a:ea typeface="HG明朝E" panose="02020909000000000000" pitchFamily="17" charset="-128"/>
              <a:cs typeface="Arial" pitchFamily="34" charset="0"/>
            </a:endParaRPr>
          </a:p>
        </p:txBody>
      </p:sp>
      <p:sp>
        <p:nvSpPr>
          <p:cNvPr id="24" name="角丸四角形 21"/>
          <p:cNvSpPr/>
          <p:nvPr/>
        </p:nvSpPr>
        <p:spPr bwMode="auto">
          <a:xfrm>
            <a:off x="7006857" y="3687801"/>
            <a:ext cx="1761339" cy="322912"/>
          </a:xfrm>
          <a:prstGeom prst="roundRect">
            <a:avLst/>
          </a:prstGeom>
          <a:solidFill>
            <a:srgbClr val="00B050"/>
          </a:solidFill>
          <a:ln w="2540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noAutofit/>
          </a:bodyPr>
          <a:lstStyle/>
          <a:p>
            <a:pPr lvl="0" algn="ctr" fontAlgn="ctr">
              <a:defRPr/>
            </a:pPr>
            <a:r>
              <a:rPr lang="en-US" altLang="ja-JP" sz="1500" kern="0" dirty="0">
                <a:solidFill>
                  <a:schemeClr val="bg1"/>
                </a:solidFill>
                <a:latin typeface="Arial" pitchFamily="34" charset="0"/>
                <a:ea typeface="HG明朝E" panose="02020909000000000000" pitchFamily="17" charset="-128"/>
                <a:cs typeface="Arial" pitchFamily="34" charset="0"/>
              </a:rPr>
              <a:t>Binding Templates</a:t>
            </a:r>
          </a:p>
        </p:txBody>
      </p:sp>
      <p:sp>
        <p:nvSpPr>
          <p:cNvPr id="28" name="角丸四角形 21"/>
          <p:cNvSpPr/>
          <p:nvPr/>
        </p:nvSpPr>
        <p:spPr bwMode="auto">
          <a:xfrm>
            <a:off x="7011988" y="2129994"/>
            <a:ext cx="1761339" cy="902683"/>
          </a:xfrm>
          <a:prstGeom prst="roundRect">
            <a:avLst/>
          </a:prstGeom>
          <a:solidFill>
            <a:srgbClr val="8EB4E3"/>
          </a:solidFill>
          <a:ln w="25400" cap="flat" cmpd="sng" algn="ctr">
            <a:noFill/>
            <a:prstDash val="solid"/>
            <a:round/>
            <a:headEnd type="none" w="med" len="med"/>
            <a:tailEnd type="none" w="med" len="med"/>
          </a:ln>
          <a:effectLst/>
          <a:extLst/>
        </p:spPr>
        <p:txBody>
          <a:bodyPr vert="horz" wrap="none" lIns="68580" tIns="34290" rIns="68580" bIns="34290" numCol="1" rtlCol="0" anchor="t" anchorCtr="0" compatLnSpc="1">
            <a:prstTxWarp prst="textNoShape">
              <a:avLst/>
            </a:prstTxWarp>
            <a:noAutofit/>
          </a:bodyPr>
          <a:lstStyle/>
          <a:p>
            <a:pPr lvl="0" algn="ctr" fontAlgn="ctr">
              <a:defRPr/>
            </a:pPr>
            <a:r>
              <a:rPr lang="de-DE" altLang="ja-JP" sz="1200" kern="0" dirty="0">
                <a:latin typeface="Arial" pitchFamily="34" charset="0"/>
                <a:ea typeface="HG明朝E" panose="02020909000000000000" pitchFamily="17" charset="-128"/>
                <a:cs typeface="Arial" pitchFamily="34" charset="0"/>
              </a:rPr>
              <a:t>Runtime Environment</a:t>
            </a:r>
            <a:endParaRPr lang="ja-JP" altLang="en-US" sz="1200" kern="0" dirty="0">
              <a:latin typeface="Arial" pitchFamily="34" charset="0"/>
              <a:ea typeface="HG明朝E" panose="02020909000000000000" pitchFamily="17" charset="-128"/>
              <a:cs typeface="Arial" pitchFamily="34" charset="0"/>
            </a:endParaRPr>
          </a:p>
        </p:txBody>
      </p:sp>
      <p:sp>
        <p:nvSpPr>
          <p:cNvPr id="9" name="角丸四角形 21"/>
          <p:cNvSpPr/>
          <p:nvPr/>
        </p:nvSpPr>
        <p:spPr bwMode="auto">
          <a:xfrm>
            <a:off x="7011988" y="2865387"/>
            <a:ext cx="1761339" cy="322912"/>
          </a:xfrm>
          <a:prstGeom prst="roundRect">
            <a:avLst/>
          </a:prstGeom>
          <a:solidFill>
            <a:srgbClr val="005A9C"/>
          </a:solidFill>
          <a:ln w="2540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noAutofit/>
          </a:bodyPr>
          <a:lstStyle/>
          <a:p>
            <a:pPr lvl="0" algn="ctr" fontAlgn="ctr">
              <a:defRPr/>
            </a:pPr>
            <a:r>
              <a:rPr lang="de-DE" altLang="ja-JP" sz="1500" kern="0" dirty="0">
                <a:solidFill>
                  <a:schemeClr val="bg1"/>
                </a:solidFill>
                <a:latin typeface="Arial" pitchFamily="34" charset="0"/>
                <a:ea typeface="HG明朝E" panose="02020909000000000000" pitchFamily="17" charset="-128"/>
                <a:cs typeface="Arial" pitchFamily="34" charset="0"/>
              </a:rPr>
              <a:t>Scripting API</a:t>
            </a:r>
            <a:endParaRPr lang="ja-JP" altLang="en-US" sz="1500" kern="0" dirty="0">
              <a:solidFill>
                <a:schemeClr val="bg1"/>
              </a:solidFill>
              <a:latin typeface="Arial" pitchFamily="34" charset="0"/>
              <a:ea typeface="HG明朝E" panose="02020909000000000000" pitchFamily="17" charset="-128"/>
              <a:cs typeface="Arial" pitchFamily="34" charset="0"/>
            </a:endParaRPr>
          </a:p>
        </p:txBody>
      </p:sp>
      <p:sp>
        <p:nvSpPr>
          <p:cNvPr id="10" name="縦巻き 49"/>
          <p:cNvSpPr/>
          <p:nvPr/>
        </p:nvSpPr>
        <p:spPr bwMode="auto">
          <a:xfrm>
            <a:off x="7092049" y="2460837"/>
            <a:ext cx="1601217" cy="316255"/>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noAutofit/>
          </a:bodyPr>
          <a:lstStyle/>
          <a:p>
            <a:pPr lvl="0" algn="ctr" fontAlgn="ctr">
              <a:defRPr/>
            </a:pPr>
            <a:r>
              <a:rPr lang="en-US" altLang="ja-JP" sz="1200" kern="0" dirty="0">
                <a:latin typeface="Arial" pitchFamily="34" charset="0"/>
                <a:ea typeface="HG明朝E" panose="02020909000000000000" pitchFamily="17" charset="-128"/>
                <a:cs typeface="Arial" pitchFamily="34" charset="0"/>
              </a:rPr>
              <a:t>App Script</a:t>
            </a:r>
            <a:endParaRPr lang="ja-JP" altLang="en-US" sz="1200" kern="0" dirty="0">
              <a:latin typeface="Arial" pitchFamily="34" charset="0"/>
              <a:ea typeface="HG明朝E" panose="02020909000000000000" pitchFamily="17" charset="-128"/>
              <a:cs typeface="Arial" pitchFamily="34" charset="0"/>
            </a:endParaRPr>
          </a:p>
        </p:txBody>
      </p:sp>
      <p:sp>
        <p:nvSpPr>
          <p:cNvPr id="26" name="角丸四角形 21"/>
          <p:cNvSpPr/>
          <p:nvPr/>
        </p:nvSpPr>
        <p:spPr bwMode="auto">
          <a:xfrm>
            <a:off x="7011988" y="4099008"/>
            <a:ext cx="824960" cy="322912"/>
          </a:xfrm>
          <a:prstGeom prst="roundRect">
            <a:avLst/>
          </a:prstGeom>
          <a:solidFill>
            <a:srgbClr val="FF9900"/>
          </a:solidFill>
          <a:ln w="2540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noAutofit/>
          </a:bodyPr>
          <a:lstStyle/>
          <a:p>
            <a:pPr lvl="0" algn="ctr" fontAlgn="ctr">
              <a:defRPr/>
            </a:pPr>
            <a:r>
              <a:rPr lang="en-US" altLang="ja-JP" sz="1500" kern="0" dirty="0">
                <a:latin typeface="Arial" pitchFamily="34" charset="0"/>
                <a:ea typeface="HG明朝E" panose="02020909000000000000" pitchFamily="17" charset="-128"/>
                <a:cs typeface="Arial" pitchFamily="34" charset="0"/>
              </a:rPr>
              <a:t>Server</a:t>
            </a:r>
          </a:p>
        </p:txBody>
      </p:sp>
      <p:sp>
        <p:nvSpPr>
          <p:cNvPr id="27" name="角丸四角形 21"/>
          <p:cNvSpPr/>
          <p:nvPr/>
        </p:nvSpPr>
        <p:spPr bwMode="auto">
          <a:xfrm>
            <a:off x="7950875" y="4100011"/>
            <a:ext cx="824960" cy="322912"/>
          </a:xfrm>
          <a:prstGeom prst="roundRect">
            <a:avLst/>
          </a:prstGeom>
          <a:solidFill>
            <a:srgbClr val="FF9900"/>
          </a:solidFill>
          <a:ln w="2540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noAutofit/>
          </a:bodyPr>
          <a:lstStyle/>
          <a:p>
            <a:pPr lvl="0" algn="ctr" fontAlgn="ctr">
              <a:defRPr/>
            </a:pPr>
            <a:r>
              <a:rPr lang="en-US" altLang="ja-JP" sz="1500" kern="0" dirty="0">
                <a:latin typeface="Arial" pitchFamily="34" charset="0"/>
                <a:ea typeface="HG明朝E" panose="02020909000000000000" pitchFamily="17" charset="-128"/>
                <a:cs typeface="Arial" pitchFamily="34" charset="0"/>
              </a:rPr>
              <a:t>Client</a:t>
            </a:r>
          </a:p>
        </p:txBody>
      </p:sp>
      <p:sp>
        <p:nvSpPr>
          <p:cNvPr id="25" name="テキスト ボックス 39"/>
          <p:cNvSpPr txBox="1"/>
          <p:nvPr/>
        </p:nvSpPr>
        <p:spPr>
          <a:xfrm>
            <a:off x="201168" y="1624096"/>
            <a:ext cx="5978673" cy="692497"/>
          </a:xfrm>
          <a:prstGeom prst="rect">
            <a:avLst/>
          </a:prstGeom>
          <a:noFill/>
        </p:spPr>
        <p:txBody>
          <a:bodyPr wrap="square" rtlCol="0">
            <a:spAutoFit/>
          </a:bodyPr>
          <a:lstStyle/>
          <a:p>
            <a:r>
              <a:rPr lang="en-US" altLang="ja-JP" b="1" dirty="0">
                <a:solidFill>
                  <a:srgbClr val="005A9C"/>
                </a:solidFill>
                <a:latin typeface="Calibri" panose="020F0502020204030204" pitchFamily="34" charset="0"/>
                <a:ea typeface="HG明朝E" panose="02020909000000000000" pitchFamily="17" charset="-128"/>
              </a:rPr>
              <a:t>WoT Scripting API</a:t>
            </a:r>
            <a:r>
              <a:rPr lang="en-US" altLang="ja-JP" b="1" dirty="0">
                <a:solidFill>
                  <a:prstClr val="black"/>
                </a:solidFill>
                <a:latin typeface="Calibri" panose="020F0502020204030204" pitchFamily="34" charset="0"/>
                <a:ea typeface="HG明朝E" panose="02020909000000000000" pitchFamily="17" charset="-128"/>
              </a:rPr>
              <a:t>:</a:t>
            </a:r>
          </a:p>
          <a:p>
            <a:r>
              <a:rPr lang="en-US" altLang="ja-JP" sz="1050" dirty="0">
                <a:solidFill>
                  <a:prstClr val="black"/>
                </a:solidFill>
                <a:latin typeface="Calibri" panose="020F0502020204030204" pitchFamily="34" charset="0"/>
                <a:ea typeface="HG明朝E" panose="02020909000000000000" pitchFamily="17" charset="-128"/>
              </a:rPr>
              <a:t>A standardized API to simplify IoT application development and enable portable scripts across vendors and device, gateway, and cloud </a:t>
            </a:r>
            <a:r>
              <a:rPr lang="en-US" altLang="ja-JP" sz="1050" dirty="0" smtClean="0">
                <a:solidFill>
                  <a:prstClr val="black"/>
                </a:solidFill>
                <a:latin typeface="Calibri" panose="020F0502020204030204" pitchFamily="34" charset="0"/>
                <a:ea typeface="HG明朝E" panose="02020909000000000000" pitchFamily="17" charset="-128"/>
              </a:rPr>
              <a:t>platforms.</a:t>
            </a:r>
            <a:endParaRPr lang="en-US" altLang="ja-JP" sz="1050" dirty="0">
              <a:solidFill>
                <a:prstClr val="black"/>
              </a:solidFill>
              <a:latin typeface="Calibri" panose="020F0502020204030204" pitchFamily="34" charset="0"/>
              <a:ea typeface="HG明朝E" panose="02020909000000000000" pitchFamily="17" charset="-128"/>
            </a:endParaRPr>
          </a:p>
        </p:txBody>
      </p:sp>
      <p:sp>
        <p:nvSpPr>
          <p:cNvPr id="36" name="テキスト ボックス 41"/>
          <p:cNvSpPr txBox="1"/>
          <p:nvPr/>
        </p:nvSpPr>
        <p:spPr>
          <a:xfrm>
            <a:off x="201168" y="3280643"/>
            <a:ext cx="5978673" cy="692497"/>
          </a:xfrm>
          <a:prstGeom prst="rect">
            <a:avLst/>
          </a:prstGeom>
          <a:noFill/>
        </p:spPr>
        <p:txBody>
          <a:bodyPr wrap="square" rtlCol="0">
            <a:spAutoFit/>
          </a:bodyPr>
          <a:lstStyle/>
          <a:p>
            <a:r>
              <a:rPr lang="en-US" altLang="ja-JP" b="1" dirty="0" err="1">
                <a:solidFill>
                  <a:srgbClr val="00B050"/>
                </a:solidFill>
                <a:latin typeface="Calibri" panose="020F0502020204030204" pitchFamily="34" charset="0"/>
                <a:ea typeface="HG明朝E" panose="02020909000000000000" pitchFamily="17" charset="-128"/>
              </a:rPr>
              <a:t>WoT</a:t>
            </a:r>
            <a:r>
              <a:rPr lang="en-US" altLang="ja-JP" b="1" dirty="0">
                <a:solidFill>
                  <a:srgbClr val="00B050"/>
                </a:solidFill>
                <a:latin typeface="Calibri" panose="020F0502020204030204" pitchFamily="34" charset="0"/>
                <a:ea typeface="HG明朝E" panose="02020909000000000000" pitchFamily="17" charset="-128"/>
              </a:rPr>
              <a:t> Binding Templates</a:t>
            </a:r>
            <a:r>
              <a:rPr lang="en-US" altLang="ja-JP" b="1" dirty="0">
                <a:solidFill>
                  <a:prstClr val="black"/>
                </a:solidFill>
                <a:latin typeface="Calibri" panose="020F0502020204030204" pitchFamily="34" charset="0"/>
                <a:ea typeface="HG明朝E" panose="02020909000000000000" pitchFamily="17" charset="-128"/>
              </a:rPr>
              <a:t>:</a:t>
            </a:r>
          </a:p>
          <a:p>
            <a:r>
              <a:rPr lang="en-US" altLang="ja-JP" sz="1050" dirty="0">
                <a:solidFill>
                  <a:prstClr val="black"/>
                </a:solidFill>
                <a:latin typeface="Calibri" panose="020F0502020204030204" pitchFamily="34" charset="0"/>
                <a:ea typeface="HG明朝E" panose="02020909000000000000" pitchFamily="17" charset="-128"/>
              </a:rPr>
              <a:t>The TD also describes the usage of protocols. A vanilla protocol stack can be configured at runtime to produce message that will be understood by the </a:t>
            </a:r>
            <a:r>
              <a:rPr lang="en-US" altLang="ja-JP" sz="1050" dirty="0" smtClean="0">
                <a:solidFill>
                  <a:prstClr val="black"/>
                </a:solidFill>
                <a:latin typeface="Calibri" panose="020F0502020204030204" pitchFamily="34" charset="0"/>
                <a:ea typeface="HG明朝E" panose="02020909000000000000" pitchFamily="17" charset="-128"/>
              </a:rPr>
              <a:t>targeted.</a:t>
            </a:r>
            <a:endParaRPr lang="en-US" altLang="ja-JP" sz="1050" dirty="0">
              <a:solidFill>
                <a:prstClr val="black"/>
              </a:solidFill>
              <a:latin typeface="Calibri" panose="020F0502020204030204" pitchFamily="34" charset="0"/>
              <a:ea typeface="HG明朝E" panose="02020909000000000000" pitchFamily="17" charset="-128"/>
            </a:endParaRPr>
          </a:p>
        </p:txBody>
      </p:sp>
      <p:sp>
        <p:nvSpPr>
          <p:cNvPr id="37" name="テキスト ボックス 43"/>
          <p:cNvSpPr txBox="1"/>
          <p:nvPr/>
        </p:nvSpPr>
        <p:spPr>
          <a:xfrm>
            <a:off x="201168" y="2425990"/>
            <a:ext cx="5978673" cy="692497"/>
          </a:xfrm>
          <a:prstGeom prst="rect">
            <a:avLst/>
          </a:prstGeom>
          <a:noFill/>
        </p:spPr>
        <p:txBody>
          <a:bodyPr wrap="square" rtlCol="0">
            <a:spAutoFit/>
          </a:bodyPr>
          <a:lstStyle/>
          <a:p>
            <a:r>
              <a:rPr lang="en-US" altLang="ja-JP" b="1" dirty="0">
                <a:solidFill>
                  <a:srgbClr val="4A7B7C"/>
                </a:solidFill>
                <a:latin typeface="Calibri" panose="020F0502020204030204" pitchFamily="34" charset="0"/>
                <a:ea typeface="HG明朝E" panose="02020909000000000000" pitchFamily="17" charset="-128"/>
              </a:rPr>
              <a:t>WoT Thing Description (TD)</a:t>
            </a:r>
            <a:r>
              <a:rPr lang="en-US" altLang="ja-JP" b="1" dirty="0">
                <a:solidFill>
                  <a:prstClr val="black"/>
                </a:solidFill>
                <a:latin typeface="Calibri" panose="020F0502020204030204" pitchFamily="34" charset="0"/>
                <a:ea typeface="HG明朝E" panose="02020909000000000000" pitchFamily="17" charset="-128"/>
              </a:rPr>
              <a:t>:</a:t>
            </a:r>
          </a:p>
          <a:p>
            <a:r>
              <a:rPr lang="en-US" altLang="ja-JP" sz="1050" dirty="0">
                <a:solidFill>
                  <a:prstClr val="black"/>
                </a:solidFill>
                <a:latin typeface="Calibri" panose="020F0502020204030204" pitchFamily="34" charset="0"/>
                <a:ea typeface="HG明朝E" panose="02020909000000000000" pitchFamily="17" charset="-128"/>
              </a:rPr>
              <a:t>Provides metadata of the interactions, data model, communication, as well as security mechanisms of the </a:t>
            </a:r>
            <a:r>
              <a:rPr lang="en-US" altLang="ja-JP" sz="1050" dirty="0" smtClean="0">
                <a:solidFill>
                  <a:prstClr val="black"/>
                </a:solidFill>
                <a:latin typeface="Calibri" panose="020F0502020204030204" pitchFamily="34" charset="0"/>
                <a:ea typeface="HG明朝E" panose="02020909000000000000" pitchFamily="17" charset="-128"/>
              </a:rPr>
              <a:t>Thing</a:t>
            </a:r>
            <a:endParaRPr lang="en-US" altLang="ja-JP" sz="1050" dirty="0">
              <a:solidFill>
                <a:prstClr val="black"/>
              </a:solidFill>
              <a:latin typeface="Calibri" panose="020F0502020204030204" pitchFamily="34" charset="0"/>
              <a:ea typeface="HG明朝E" panose="02020909000000000000" pitchFamily="17" charset="-128"/>
            </a:endParaRPr>
          </a:p>
        </p:txBody>
      </p:sp>
      <p:sp>
        <p:nvSpPr>
          <p:cNvPr id="40" name="テキスト ボックス 41"/>
          <p:cNvSpPr txBox="1"/>
          <p:nvPr/>
        </p:nvSpPr>
        <p:spPr>
          <a:xfrm>
            <a:off x="201167" y="4070238"/>
            <a:ext cx="5978673" cy="692497"/>
          </a:xfrm>
          <a:prstGeom prst="rect">
            <a:avLst/>
          </a:prstGeom>
          <a:noFill/>
        </p:spPr>
        <p:txBody>
          <a:bodyPr wrap="square" rtlCol="0">
            <a:spAutoFit/>
          </a:bodyPr>
          <a:lstStyle/>
          <a:p>
            <a:r>
              <a:rPr lang="en-US" altLang="ja-JP" b="1" dirty="0">
                <a:solidFill>
                  <a:srgbClr val="C00000"/>
                </a:solidFill>
                <a:latin typeface="Calibri" panose="020F0502020204030204" pitchFamily="34" charset="0"/>
                <a:ea typeface="HG明朝E" panose="02020909000000000000" pitchFamily="17" charset="-128"/>
              </a:rPr>
              <a:t>Security &amp; Privacy</a:t>
            </a:r>
            <a:r>
              <a:rPr lang="en-US" altLang="ja-JP" b="1" dirty="0">
                <a:solidFill>
                  <a:prstClr val="black"/>
                </a:solidFill>
                <a:latin typeface="Calibri" panose="020F0502020204030204" pitchFamily="34" charset="0"/>
                <a:ea typeface="HG明朝E" panose="02020909000000000000" pitchFamily="17" charset="-128"/>
              </a:rPr>
              <a:t>:</a:t>
            </a:r>
          </a:p>
          <a:p>
            <a:r>
              <a:rPr lang="en-US" altLang="ja-JP" sz="1050" dirty="0">
                <a:solidFill>
                  <a:prstClr val="black"/>
                </a:solidFill>
                <a:latin typeface="Calibri" panose="020F0502020204030204" pitchFamily="34" charset="0"/>
                <a:ea typeface="HG明朝E" panose="02020909000000000000" pitchFamily="17" charset="-128"/>
              </a:rPr>
              <a:t>W3C WoT does not invent new mechanisms, but ensures that all building blocks provide means to describe the security and privacy mechanisms used in a specific platform and provides adversary testing of Things.</a:t>
            </a:r>
          </a:p>
        </p:txBody>
      </p:sp>
      <p:grpSp>
        <p:nvGrpSpPr>
          <p:cNvPr id="30" name="Group 26"/>
          <p:cNvGrpSpPr/>
          <p:nvPr/>
        </p:nvGrpSpPr>
        <p:grpSpPr>
          <a:xfrm>
            <a:off x="6216681" y="3133243"/>
            <a:ext cx="621000" cy="621000"/>
            <a:chOff x="5453826" y="3452981"/>
            <a:chExt cx="828000" cy="828000"/>
          </a:xfrm>
        </p:grpSpPr>
        <p:sp>
          <p:nvSpPr>
            <p:cNvPr id="31" name="角丸四角形 21"/>
            <p:cNvSpPr/>
            <p:nvPr/>
          </p:nvSpPr>
          <p:spPr bwMode="auto">
            <a:xfrm>
              <a:off x="5453826" y="3452981"/>
              <a:ext cx="828000" cy="828000"/>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216000" tIns="135000" rIns="0" bIns="0" numCol="1" rtlCol="0" anchor="ctr" anchorCtr="0" compatLnSpc="1">
              <a:prstTxWarp prst="textNoShape">
                <a:avLst/>
              </a:prstTxWarp>
              <a:noAutofit/>
            </a:bodyPr>
            <a:lstStyle/>
            <a:p>
              <a:pPr algn="ctr" defTabSz="685800" fontAlgn="ctr">
                <a:defRPr/>
              </a:pPr>
              <a:r>
                <a:rPr lang="de-DE" altLang="ja-JP" sz="1500" kern="0" dirty="0">
                  <a:solidFill>
                    <a:schemeClr val="bg1"/>
                  </a:solidFill>
                  <a:latin typeface="Arial" pitchFamily="34" charset="0"/>
                  <a:ea typeface="HG明朝E" panose="02020909000000000000" pitchFamily="17" charset="-128"/>
                  <a:cs typeface="Arial" pitchFamily="34" charset="0"/>
                </a:rPr>
                <a:t>TD</a:t>
              </a:r>
              <a:endParaRPr lang="ja-JP" altLang="en-US" sz="2100" kern="0" dirty="0">
                <a:solidFill>
                  <a:schemeClr val="bg1"/>
                </a:solidFill>
                <a:latin typeface="Arial" pitchFamily="34" charset="0"/>
                <a:ea typeface="HG明朝E" panose="02020909000000000000" pitchFamily="17" charset="-128"/>
                <a:cs typeface="Arial" pitchFamily="34" charset="0"/>
              </a:endParaRPr>
            </a:p>
          </p:txBody>
        </p:sp>
        <p:grpSp>
          <p:nvGrpSpPr>
            <p:cNvPr id="32" name="Group 28"/>
            <p:cNvGrpSpPr/>
            <p:nvPr/>
          </p:nvGrpSpPr>
          <p:grpSpPr>
            <a:xfrm>
              <a:off x="5514367" y="3734159"/>
              <a:ext cx="282369" cy="291626"/>
              <a:chOff x="4042160" y="993559"/>
              <a:chExt cx="548293" cy="566272"/>
            </a:xfrm>
            <a:solidFill>
              <a:schemeClr val="bg1"/>
            </a:solidFill>
          </p:grpSpPr>
          <p:sp>
            <p:nvSpPr>
              <p:cNvPr id="33" name="Isosceles Triangle 29"/>
              <p:cNvSpPr/>
              <p:nvPr/>
            </p:nvSpPr>
            <p:spPr>
              <a:xfrm rot="1800000">
                <a:off x="418448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de-CH" sz="3300"/>
              </a:p>
            </p:txBody>
          </p:sp>
          <p:sp>
            <p:nvSpPr>
              <p:cNvPr id="34" name="Oval 30"/>
              <p:cNvSpPr/>
              <p:nvPr/>
            </p:nvSpPr>
            <p:spPr>
              <a:xfrm rot="19800000">
                <a:off x="4394607"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de-CH" sz="3300"/>
              </a:p>
            </p:txBody>
          </p:sp>
          <p:sp>
            <p:nvSpPr>
              <p:cNvPr id="43" name="Oval 31"/>
              <p:cNvSpPr/>
              <p:nvPr/>
            </p:nvSpPr>
            <p:spPr>
              <a:xfrm rot="19800000">
                <a:off x="4042160"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de-CH" sz="3300"/>
              </a:p>
            </p:txBody>
          </p:sp>
          <p:sp>
            <p:nvSpPr>
              <p:cNvPr id="44" name="Oval 32"/>
              <p:cNvSpPr/>
              <p:nvPr/>
            </p:nvSpPr>
            <p:spPr>
              <a:xfrm rot="1800000">
                <a:off x="4394610"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de-CH" sz="3300"/>
              </a:p>
            </p:txBody>
          </p:sp>
        </p:grpSp>
      </p:grpSp>
    </p:spTree>
    <p:extLst>
      <p:ext uri="{BB962C8B-B14F-4D97-AF65-F5344CB8AC3E}">
        <p14:creationId xmlns:p14="http://schemas.microsoft.com/office/powerpoint/2010/main" val="3164705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WoT Thing Description</a:t>
            </a:r>
            <a:endParaRPr lang="en-US" dirty="0"/>
          </a:p>
        </p:txBody>
      </p:sp>
      <p:sp>
        <p:nvSpPr>
          <p:cNvPr id="5" name="Textplatzhalter 4"/>
          <p:cNvSpPr>
            <a:spLocks noGrp="1"/>
          </p:cNvSpPr>
          <p:nvPr>
            <p:ph type="body" idx="1"/>
          </p:nvPr>
        </p:nvSpPr>
        <p:spPr/>
        <p:txBody>
          <a:bodyPr/>
          <a:lstStyle/>
          <a:p>
            <a:r>
              <a:rPr lang="en-US" dirty="0"/>
              <a:t>Describe Thing, communication, and security metadata</a:t>
            </a:r>
          </a:p>
          <a:p>
            <a:r>
              <a:rPr lang="en-US" dirty="0">
                <a:hlinkClick r:id="rId2"/>
              </a:rPr>
              <a:t>https://w3c.github.io/wot-thing-description/</a:t>
            </a:r>
            <a:endParaRPr lang="en-US" dirty="0"/>
          </a:p>
        </p:txBody>
      </p:sp>
    </p:spTree>
    <p:extLst>
      <p:ext uri="{BB962C8B-B14F-4D97-AF65-F5344CB8AC3E}">
        <p14:creationId xmlns:p14="http://schemas.microsoft.com/office/powerpoint/2010/main" val="3825076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TD Example</a:t>
            </a:r>
            <a:endParaRPr lang="en-US" dirty="0"/>
          </a:p>
        </p:txBody>
      </p:sp>
      <p:sp>
        <p:nvSpPr>
          <p:cNvPr id="5" name="Rectangle 3"/>
          <p:cNvSpPr/>
          <p:nvPr/>
        </p:nvSpPr>
        <p:spPr>
          <a:xfrm>
            <a:off x="1493658" y="1167594"/>
            <a:ext cx="6156684" cy="1468094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solidFill>
                  <a:srgbClr val="000000"/>
                </a:solidFill>
                <a:latin typeface="Consolas"/>
              </a:rPr>
              <a:t>{</a:t>
            </a:r>
          </a:p>
          <a:p>
            <a:r>
              <a:rPr lang="de-DE" sz="1200" dirty="0">
                <a:solidFill>
                  <a:srgbClr val="000000"/>
                </a:solidFill>
                <a:latin typeface="Consolas"/>
              </a:rPr>
              <a:t>  </a:t>
            </a:r>
            <a:r>
              <a:rPr lang="de-DE" sz="1200" dirty="0">
                <a:solidFill>
                  <a:srgbClr val="FF9900"/>
                </a:solidFill>
                <a:latin typeface="Consolas"/>
              </a:rPr>
              <a:t>"@</a:t>
            </a:r>
            <a:r>
              <a:rPr lang="de-DE" sz="1200" dirty="0" err="1">
                <a:solidFill>
                  <a:srgbClr val="FF9900"/>
                </a:solidFill>
                <a:latin typeface="Consolas"/>
              </a:rPr>
              <a:t>context</a:t>
            </a:r>
            <a:r>
              <a:rPr lang="de-DE" sz="1200" dirty="0">
                <a:solidFill>
                  <a:srgbClr val="FF9900"/>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"http://w3c.github.io/wot/w3c-wot-td-context.jsonld"</a:t>
            </a:r>
            <a:r>
              <a:rPr lang="de-DE" sz="1200" dirty="0">
                <a:solidFill>
                  <a:srgbClr val="000000"/>
                </a:solidFill>
                <a:latin typeface="Consolas"/>
              </a:rPr>
              <a:t>,</a:t>
            </a:r>
          </a:p>
          <a:p>
            <a:r>
              <a:rPr lang="de-DE" sz="1200" dirty="0">
                <a:solidFill>
                  <a:srgbClr val="000000"/>
                </a:solidFill>
                <a:latin typeface="Consolas"/>
              </a:rPr>
              <a:t>    { </a:t>
            </a:r>
            <a:r>
              <a:rPr lang="de-DE" sz="1200" b="1" dirty="0">
                <a:solidFill>
                  <a:schemeClr val="accent2"/>
                </a:solidFill>
                <a:latin typeface="Consolas"/>
              </a:rPr>
              <a:t>"</a:t>
            </a:r>
            <a:r>
              <a:rPr lang="de-DE" sz="1200" b="1" dirty="0" err="1">
                <a:solidFill>
                  <a:schemeClr val="accent2"/>
                </a:solidFill>
                <a:latin typeface="Consolas"/>
              </a:rPr>
              <a:t>domain</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"http://example.org/actuator#"</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dirty="0">
                <a:solidFill>
                  <a:srgbClr val="FF9900"/>
                </a:solidFill>
                <a:latin typeface="Consolas"/>
              </a:rPr>
              <a:t>"@type"</a:t>
            </a:r>
            <a:r>
              <a:rPr lang="de-DE" sz="1200" dirty="0">
                <a:solidFill>
                  <a:srgbClr val="000000"/>
                </a:solidFill>
                <a:latin typeface="Consolas"/>
              </a:rPr>
              <a:t>: </a:t>
            </a:r>
            <a:r>
              <a:rPr lang="de-DE" sz="1200" dirty="0">
                <a:solidFill>
                  <a:srgbClr val="0000FF"/>
                </a:solidFill>
                <a:latin typeface="Consolas"/>
              </a:rPr>
              <a:t>"Thing"</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MyLEDThing</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base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"coap://myled.example.com:5683/"</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security</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cat</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4A7B7C"/>
                </a:solidFill>
                <a:latin typeface="Consolas"/>
              </a:rPr>
              <a:t>"</a:t>
            </a:r>
            <a:r>
              <a:rPr lang="de-DE" sz="1200" dirty="0" err="1">
                <a:solidFill>
                  <a:srgbClr val="4A7B7C"/>
                </a:solidFill>
                <a:latin typeface="Consolas"/>
              </a:rPr>
              <a:t>token:jwt</a:t>
            </a:r>
            <a:r>
              <a:rPr lang="de-DE" sz="1200" dirty="0">
                <a:solidFill>
                  <a:srgbClr val="4A7B7C"/>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alg</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4A7B7C"/>
                </a:solidFill>
                <a:latin typeface="Consolas"/>
              </a:rPr>
              <a:t>"HS256"</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as</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"https://authority-issuing.example.org"</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"interactions"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"Property"</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domain:onOffStatus</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status</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outputData</a:t>
            </a:r>
            <a:r>
              <a:rPr lang="de-DE" sz="1200" b="1" dirty="0">
                <a:solidFill>
                  <a:srgbClr val="4A7B7C"/>
                </a:solidFill>
                <a:latin typeface="Consolas"/>
              </a:rPr>
              <a:t>"</a:t>
            </a:r>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a:t>
            </a:r>
            <a:r>
              <a:rPr lang="de-DE" sz="1200" dirty="0" err="1">
                <a:solidFill>
                  <a:srgbClr val="FF0066"/>
                </a:solidFill>
                <a:latin typeface="Consolas"/>
              </a:rPr>
              <a:t>boolean</a:t>
            </a:r>
            <a:r>
              <a:rPr lang="de-DE" sz="1200" dirty="0">
                <a:solidFill>
                  <a:srgbClr val="FF0066"/>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writable</a:t>
            </a:r>
            <a:r>
              <a:rPr lang="de-DE" sz="1200" b="1" dirty="0">
                <a:solidFill>
                  <a:srgbClr val="4A7B7C"/>
                </a:solidFill>
                <a:latin typeface="Consolas"/>
              </a:rPr>
              <a:t>"</a:t>
            </a:r>
            <a:r>
              <a:rPr lang="de-DE" sz="1200" dirty="0">
                <a:solidFill>
                  <a:srgbClr val="000000"/>
                </a:solidFill>
                <a:latin typeface="Consolas"/>
              </a:rPr>
              <a:t>: </a:t>
            </a:r>
            <a:r>
              <a:rPr lang="de-DE" sz="1200" dirty="0" err="1">
                <a:solidFill>
                  <a:srgbClr val="0000FF"/>
                </a:solidFill>
                <a:latin typeface="Consolas"/>
              </a:rPr>
              <a:t>true</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pwr</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"http://mytemp.example.com:8080/status"</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"Action"</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domain:fadeIn</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fadeIn</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inputData</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"integer"}</a:t>
            </a:r>
            <a:r>
              <a:rPr lang="de-DE" sz="1200" dirty="0">
                <a:solidFill>
                  <a:srgbClr val="000000"/>
                </a:solidFill>
                <a:latin typeface="Consolas"/>
              </a:rPr>
              <a:t>,</a:t>
            </a:r>
          </a:p>
          <a:p>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domain:unit</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a:t>
            </a:r>
            <a:r>
              <a:rPr lang="de-DE" sz="1200" dirty="0" err="1">
                <a:solidFill>
                  <a:schemeClr val="accent2"/>
                </a:solidFill>
                <a:latin typeface="Consolas"/>
              </a:rPr>
              <a:t>domain:ms</a:t>
            </a:r>
            <a:r>
              <a:rPr lang="de-DE" sz="1200" dirty="0">
                <a:solidFill>
                  <a:schemeClr val="accent2"/>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"in"</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"http://mytemp.example.com:8080/in"</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"Action"</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domain:fadeOut</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fadeOut</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inputData</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"integer"}</a:t>
            </a:r>
            <a:r>
              <a:rPr lang="de-DE" sz="1200" dirty="0">
                <a:solidFill>
                  <a:srgbClr val="000000"/>
                </a:solidFill>
                <a:latin typeface="Consolas"/>
              </a:rPr>
              <a:t>,</a:t>
            </a:r>
          </a:p>
          <a:p>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domain:unit</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a:t>
            </a:r>
            <a:r>
              <a:rPr lang="de-DE" sz="1200" dirty="0" err="1">
                <a:solidFill>
                  <a:schemeClr val="accent2"/>
                </a:solidFill>
                <a:latin typeface="Consolas"/>
              </a:rPr>
              <a:t>domain:ms</a:t>
            </a:r>
            <a:r>
              <a:rPr lang="de-DE" sz="1200" dirty="0">
                <a:solidFill>
                  <a:schemeClr val="accent2"/>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"out"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"http://mytemp.example.com:8080/out"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"Event"</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domain:alert</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criticalCondition</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outputData</a:t>
            </a:r>
            <a:r>
              <a:rPr lang="de-DE" sz="1200" b="1" dirty="0">
                <a:solidFill>
                  <a:srgbClr val="4A7B7C"/>
                </a:solidFill>
                <a:latin typeface="Consolas"/>
              </a:rPr>
              <a:t>"</a:t>
            </a:r>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a:t>
            </a:r>
            <a:r>
              <a:rPr lang="de-DE" sz="1200" dirty="0" err="1">
                <a:solidFill>
                  <a:srgbClr val="FF0066"/>
                </a:solidFill>
                <a:latin typeface="Consolas"/>
              </a:rPr>
              <a:t>string</a:t>
            </a:r>
            <a:r>
              <a:rPr lang="de-DE" sz="1200" dirty="0">
                <a:solidFill>
                  <a:srgbClr val="FF0066"/>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ev</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a:t>
            </a:r>
            <a:endParaRPr lang="de-CH" sz="1200" dirty="0">
              <a:latin typeface="Consolas" pitchFamily="49" charset="0"/>
              <a:cs typeface="Consolas" pitchFamily="49" charset="0"/>
            </a:endParaRPr>
          </a:p>
        </p:txBody>
      </p:sp>
      <p:sp>
        <p:nvSpPr>
          <p:cNvPr id="4" name="Wolkenförmige Legende 3"/>
          <p:cNvSpPr/>
          <p:nvPr/>
        </p:nvSpPr>
        <p:spPr>
          <a:xfrm>
            <a:off x="1763688" y="500471"/>
            <a:ext cx="1242138" cy="648072"/>
          </a:xfrm>
          <a:prstGeom prst="cloudCallout">
            <a:avLst>
              <a:gd name="adj1" fmla="val -15913"/>
              <a:gd name="adj2" fmla="val 8240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sz="1350" dirty="0"/>
              <a:t>JSON-LD</a:t>
            </a:r>
            <a:br>
              <a:rPr lang="de-DE" sz="1350" dirty="0"/>
            </a:br>
            <a:r>
              <a:rPr lang="de-DE" sz="1350" dirty="0"/>
              <a:t>(</a:t>
            </a:r>
            <a:r>
              <a:rPr lang="de-DE" sz="1350" dirty="0" err="1"/>
              <a:t>Linked</a:t>
            </a:r>
            <a:r>
              <a:rPr lang="de-DE" sz="1350" dirty="0"/>
              <a:t> Data)</a:t>
            </a:r>
            <a:endParaRPr lang="de-DE" sz="1350" dirty="0"/>
          </a:p>
        </p:txBody>
      </p:sp>
      <p:sp>
        <p:nvSpPr>
          <p:cNvPr id="6" name="Wolkenförmige Legende 5"/>
          <p:cNvSpPr/>
          <p:nvPr/>
        </p:nvSpPr>
        <p:spPr>
          <a:xfrm>
            <a:off x="5826839" y="1923678"/>
            <a:ext cx="1512168" cy="648072"/>
          </a:xfrm>
          <a:prstGeom prst="cloudCallout">
            <a:avLst>
              <a:gd name="adj1" fmla="val -64018"/>
              <a:gd name="adj2" fmla="val -475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9000" rIns="27000" rtlCol="0" anchor="ctr"/>
          <a:lstStyle/>
          <a:p>
            <a:pPr algn="ctr"/>
            <a:r>
              <a:rPr lang="de-DE" sz="1350" dirty="0" err="1"/>
              <a:t>domain-specific</a:t>
            </a:r>
            <a:r>
              <a:rPr lang="de-DE" sz="1350" dirty="0"/>
              <a:t/>
            </a:r>
            <a:br>
              <a:rPr lang="de-DE" sz="1350" dirty="0"/>
            </a:br>
            <a:r>
              <a:rPr lang="de-DE" sz="1350" dirty="0" err="1"/>
              <a:t>vocabulary</a:t>
            </a:r>
            <a:endParaRPr lang="de-DE" sz="1350" dirty="0"/>
          </a:p>
        </p:txBody>
      </p:sp>
      <p:sp>
        <p:nvSpPr>
          <p:cNvPr id="7" name="Wolkenförmige Legende 6"/>
          <p:cNvSpPr/>
          <p:nvPr/>
        </p:nvSpPr>
        <p:spPr>
          <a:xfrm>
            <a:off x="5976156" y="3543858"/>
            <a:ext cx="1512168" cy="648072"/>
          </a:xfrm>
          <a:prstGeom prst="cloudCallout">
            <a:avLst>
              <a:gd name="adj1" fmla="val -50547"/>
              <a:gd name="adj2" fmla="val 63547"/>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sz="1350" dirty="0"/>
              <a:t>JSON Schema</a:t>
            </a:r>
            <a:endParaRPr lang="de-DE" sz="1350" dirty="0"/>
          </a:p>
        </p:txBody>
      </p:sp>
      <p:sp>
        <p:nvSpPr>
          <p:cNvPr id="8" name="Wolkenförmige Legende 7"/>
          <p:cNvSpPr/>
          <p:nvPr/>
        </p:nvSpPr>
        <p:spPr>
          <a:xfrm>
            <a:off x="6111015" y="554477"/>
            <a:ext cx="1431315" cy="756084"/>
          </a:xfrm>
          <a:prstGeom prst="cloudCallout">
            <a:avLst>
              <a:gd name="adj1" fmla="val -43792"/>
              <a:gd name="adj2" fmla="val 79264"/>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rIns="27000" rtlCol="0" anchor="ctr"/>
          <a:lstStyle/>
          <a:p>
            <a:pPr algn="ctr"/>
            <a:r>
              <a:rPr lang="de-DE" sz="1350" dirty="0"/>
              <a:t>W3C WoT TD</a:t>
            </a:r>
            <a:br>
              <a:rPr lang="de-DE" sz="1350" dirty="0"/>
            </a:br>
            <a:r>
              <a:rPr lang="de-DE" sz="1350" dirty="0" err="1"/>
              <a:t>vocabulary</a:t>
            </a:r>
            <a:endParaRPr lang="de-DE" sz="1350" dirty="0"/>
          </a:p>
        </p:txBody>
      </p:sp>
    </p:spTree>
    <p:extLst>
      <p:ext uri="{BB962C8B-B14F-4D97-AF65-F5344CB8AC3E}">
        <p14:creationId xmlns:p14="http://schemas.microsoft.com/office/powerpoint/2010/main" val="2129595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strVal val="ppt_w*0.70"/>
                                          </p:val>
                                        </p:tav>
                                      </p:tavLst>
                                    </p:anim>
                                    <p:anim calcmode="lin" valueType="num">
                                      <p:cBhvr>
                                        <p:cTn id="7" dur="500"/>
                                        <p:tgtEl>
                                          <p:spTgt spid="4"/>
                                        </p:tgtEl>
                                        <p:attrNameLst>
                                          <p:attrName>ppt_h</p:attrName>
                                        </p:attrNameLst>
                                      </p:cBhvr>
                                      <p:tavLst>
                                        <p:tav tm="0">
                                          <p:val>
                                            <p:strVal val="ppt_h"/>
                                          </p:val>
                                        </p:tav>
                                        <p:tav tm="100000">
                                          <p:val>
                                            <p:strVal val="ppt_h"/>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500"/>
                                        <p:tgtEl>
                                          <p:spTgt spid="8"/>
                                        </p:tgtEl>
                                        <p:attrNameLst>
                                          <p:attrName>ppt_w</p:attrName>
                                        </p:attrNameLst>
                                      </p:cBhvr>
                                      <p:tavLst>
                                        <p:tav tm="0">
                                          <p:val>
                                            <p:strVal val="ppt_w"/>
                                          </p:val>
                                        </p:tav>
                                        <p:tav tm="100000">
                                          <p:val>
                                            <p:strVal val="ppt_w*0.70"/>
                                          </p:val>
                                        </p:tav>
                                      </p:tavLst>
                                    </p:anim>
                                    <p:anim calcmode="lin" valueType="num">
                                      <p:cBhvr>
                                        <p:cTn id="12" dur="500"/>
                                        <p:tgtEl>
                                          <p:spTgt spid="8"/>
                                        </p:tgtEl>
                                        <p:attrNameLst>
                                          <p:attrName>ppt_h</p:attrName>
                                        </p:attrNameLst>
                                      </p:cBhvr>
                                      <p:tavLst>
                                        <p:tav tm="0">
                                          <p:val>
                                            <p:strVal val="ppt_h"/>
                                          </p:val>
                                        </p:tav>
                                        <p:tav tm="100000">
                                          <p:val>
                                            <p:strVal val="ppt_h"/>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55" presetClass="exit" presetSubtype="0" fill="hold" grpId="0" nodeType="withEffect">
                                  <p:stCondLst>
                                    <p:cond delay="0"/>
                                  </p:stCondLst>
                                  <p:childTnLst>
                                    <p:anim calcmode="lin" valueType="num">
                                      <p:cBhvr>
                                        <p:cTn id="16" dur="500"/>
                                        <p:tgtEl>
                                          <p:spTgt spid="6"/>
                                        </p:tgtEl>
                                        <p:attrNameLst>
                                          <p:attrName>ppt_w</p:attrName>
                                        </p:attrNameLst>
                                      </p:cBhvr>
                                      <p:tavLst>
                                        <p:tav tm="0">
                                          <p:val>
                                            <p:strVal val="ppt_w"/>
                                          </p:val>
                                        </p:tav>
                                        <p:tav tm="100000">
                                          <p:val>
                                            <p:strVal val="ppt_w*0.70"/>
                                          </p:val>
                                        </p:tav>
                                      </p:tavLst>
                                    </p:anim>
                                    <p:anim calcmode="lin" valueType="num">
                                      <p:cBhvr>
                                        <p:cTn id="17" dur="500"/>
                                        <p:tgtEl>
                                          <p:spTgt spid="6"/>
                                        </p:tgtEl>
                                        <p:attrNameLst>
                                          <p:attrName>ppt_h</p:attrName>
                                        </p:attrNameLst>
                                      </p:cBhvr>
                                      <p:tavLst>
                                        <p:tav tm="0">
                                          <p:val>
                                            <p:strVal val="ppt_h"/>
                                          </p:val>
                                        </p:tav>
                                        <p:tav tm="100000">
                                          <p:val>
                                            <p:strVal val="ppt_h"/>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55" presetClass="exit" presetSubtype="0" fill="hold" grpId="0" nodeType="withEffect">
                                  <p:stCondLst>
                                    <p:cond delay="0"/>
                                  </p:stCondLst>
                                  <p:childTnLst>
                                    <p:anim calcmode="lin" valueType="num">
                                      <p:cBhvr>
                                        <p:cTn id="21" dur="500"/>
                                        <p:tgtEl>
                                          <p:spTgt spid="7"/>
                                        </p:tgtEl>
                                        <p:attrNameLst>
                                          <p:attrName>ppt_w</p:attrName>
                                        </p:attrNameLst>
                                      </p:cBhvr>
                                      <p:tavLst>
                                        <p:tav tm="0">
                                          <p:val>
                                            <p:strVal val="ppt_w"/>
                                          </p:val>
                                        </p:tav>
                                        <p:tav tm="100000">
                                          <p:val>
                                            <p:strVal val="ppt_w*0.70"/>
                                          </p:val>
                                        </p:tav>
                                      </p:tavLst>
                                    </p:anim>
                                    <p:anim calcmode="lin" valueType="num">
                                      <p:cBhvr>
                                        <p:cTn id="22" dur="500"/>
                                        <p:tgtEl>
                                          <p:spTgt spid="7"/>
                                        </p:tgtEl>
                                        <p:attrNameLst>
                                          <p:attrName>ppt_h</p:attrName>
                                        </p:attrNameLst>
                                      </p:cBhvr>
                                      <p:tavLst>
                                        <p:tav tm="0">
                                          <p:val>
                                            <p:strVal val="ppt_h"/>
                                          </p:val>
                                        </p:tav>
                                        <p:tav tm="100000">
                                          <p:val>
                                            <p:strVal val="ppt_h"/>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500"/>
                            </p:stCondLst>
                            <p:childTnLst>
                              <p:par>
                                <p:cTn id="26" presetID="64" presetClass="path" presetSubtype="0" accel="50000" decel="50000" fill="hold" grpId="0" nodeType="afterEffect">
                                  <p:stCondLst>
                                    <p:cond delay="0"/>
                                  </p:stCondLst>
                                  <p:childTnLst>
                                    <p:animMotion origin="layout" path="M 0 -1.85185E-6 L 0 -0.69537 " pathEditMode="relative" rAng="0" ptsTypes="AA">
                                      <p:cBhvr>
                                        <p:cTn id="27" dur="2000" fill="hold"/>
                                        <p:tgtEl>
                                          <p:spTgt spid="5"/>
                                        </p:tgtEl>
                                        <p:attrNameLst>
                                          <p:attrName>ppt_x</p:attrName>
                                          <p:attrName>ppt_y</p:attrName>
                                        </p:attrNameLst>
                                      </p:cBhvr>
                                      <p:rCtr x="0" y="-348"/>
                                    </p:animMotion>
                                  </p:childTnLst>
                                </p:cTn>
                              </p:par>
                              <p:par>
                                <p:cTn id="28" presetID="64" presetClass="path" presetSubtype="0" accel="50000" decel="50000" fill="hold" grpId="0" nodeType="withEffect">
                                  <p:stCondLst>
                                    <p:cond delay="0"/>
                                  </p:stCondLst>
                                  <p:childTnLst>
                                    <p:animMotion origin="layout" path="M 0 3.7037E-7 L 0 -0.73634 " pathEditMode="relative" rAng="0" ptsTypes="AA">
                                      <p:cBhvr>
                                        <p:cTn id="29" dur="2000" fill="hold"/>
                                        <p:tgtEl>
                                          <p:spTgt spid="2"/>
                                        </p:tgtEl>
                                        <p:attrNameLst>
                                          <p:attrName>ppt_x</p:attrName>
                                          <p:attrName>ppt_y</p:attrName>
                                        </p:attrNameLst>
                                      </p:cBhvr>
                                      <p:rCtr x="0" y="-3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493658" y="-2405187"/>
            <a:ext cx="6156684" cy="1468094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solidFill>
                  <a:srgbClr val="000000"/>
                </a:solidFill>
                <a:latin typeface="Consolas"/>
              </a:rPr>
              <a:t>{</a:t>
            </a:r>
          </a:p>
          <a:p>
            <a:r>
              <a:rPr lang="de-DE" sz="1200" dirty="0">
                <a:solidFill>
                  <a:srgbClr val="000000"/>
                </a:solidFill>
                <a:latin typeface="Consolas"/>
              </a:rPr>
              <a:t>  </a:t>
            </a:r>
            <a:r>
              <a:rPr lang="de-DE" sz="1200" dirty="0">
                <a:solidFill>
                  <a:srgbClr val="FF9900"/>
                </a:solidFill>
                <a:latin typeface="Consolas"/>
              </a:rPr>
              <a:t>"@</a:t>
            </a:r>
            <a:r>
              <a:rPr lang="de-DE" sz="1200" dirty="0" err="1">
                <a:solidFill>
                  <a:srgbClr val="FF9900"/>
                </a:solidFill>
                <a:latin typeface="Consolas"/>
              </a:rPr>
              <a:t>context</a:t>
            </a:r>
            <a:r>
              <a:rPr lang="de-DE" sz="1200" dirty="0">
                <a:solidFill>
                  <a:srgbClr val="FF9900"/>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"http://w3c.github.io/wot/w3c-wot-td-context.jsonld"</a:t>
            </a:r>
            <a:r>
              <a:rPr lang="de-DE" sz="1200" dirty="0">
                <a:solidFill>
                  <a:srgbClr val="000000"/>
                </a:solidFill>
                <a:latin typeface="Consolas"/>
              </a:rPr>
              <a:t>,</a:t>
            </a:r>
          </a:p>
          <a:p>
            <a:r>
              <a:rPr lang="de-DE" sz="1200" dirty="0">
                <a:solidFill>
                  <a:srgbClr val="000000"/>
                </a:solidFill>
                <a:latin typeface="Consolas"/>
              </a:rPr>
              <a:t>    { </a:t>
            </a:r>
            <a:r>
              <a:rPr lang="de-DE" sz="1200" b="1" dirty="0">
                <a:solidFill>
                  <a:schemeClr val="accent2"/>
                </a:solidFill>
                <a:latin typeface="Consolas"/>
              </a:rPr>
              <a:t>"</a:t>
            </a:r>
            <a:r>
              <a:rPr lang="de-DE" sz="1200" b="1" dirty="0" err="1">
                <a:solidFill>
                  <a:schemeClr val="accent2"/>
                </a:solidFill>
                <a:latin typeface="Consolas"/>
              </a:rPr>
              <a:t>domain</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"http://example.org/actuator#"</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dirty="0">
                <a:solidFill>
                  <a:srgbClr val="FF9900"/>
                </a:solidFill>
                <a:latin typeface="Consolas"/>
              </a:rPr>
              <a:t>"@type"</a:t>
            </a:r>
            <a:r>
              <a:rPr lang="de-DE" sz="1200" dirty="0">
                <a:solidFill>
                  <a:srgbClr val="000000"/>
                </a:solidFill>
                <a:latin typeface="Consolas"/>
              </a:rPr>
              <a:t>: </a:t>
            </a:r>
            <a:r>
              <a:rPr lang="de-DE" sz="1200" dirty="0">
                <a:solidFill>
                  <a:srgbClr val="0000FF"/>
                </a:solidFill>
                <a:latin typeface="Consolas"/>
              </a:rPr>
              <a:t>"Thing"</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MyLEDThing</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base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"coap://myled.example.com:5683/"</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security</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cat</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4A7B7C"/>
                </a:solidFill>
                <a:latin typeface="Consolas"/>
              </a:rPr>
              <a:t>"</a:t>
            </a:r>
            <a:r>
              <a:rPr lang="de-DE" sz="1200" dirty="0" err="1">
                <a:solidFill>
                  <a:srgbClr val="4A7B7C"/>
                </a:solidFill>
                <a:latin typeface="Consolas"/>
              </a:rPr>
              <a:t>token:jwt</a:t>
            </a:r>
            <a:r>
              <a:rPr lang="de-DE" sz="1200" dirty="0">
                <a:solidFill>
                  <a:srgbClr val="4A7B7C"/>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alg</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4A7B7C"/>
                </a:solidFill>
                <a:latin typeface="Consolas"/>
              </a:rPr>
              <a:t>"HS256"</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as</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"https://authority-issuing.example.org"</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"interactions"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"Property"</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domain:onOffStatus</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status</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outputData</a:t>
            </a:r>
            <a:r>
              <a:rPr lang="de-DE" sz="1200" b="1" dirty="0">
                <a:solidFill>
                  <a:srgbClr val="4A7B7C"/>
                </a:solidFill>
                <a:latin typeface="Consolas"/>
              </a:rPr>
              <a:t>"</a:t>
            </a:r>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a:t>
            </a:r>
            <a:r>
              <a:rPr lang="de-DE" sz="1200" dirty="0" err="1">
                <a:solidFill>
                  <a:srgbClr val="FF0066"/>
                </a:solidFill>
                <a:latin typeface="Consolas"/>
              </a:rPr>
              <a:t>boolean</a:t>
            </a:r>
            <a:r>
              <a:rPr lang="de-DE" sz="1200" dirty="0">
                <a:solidFill>
                  <a:srgbClr val="FF0066"/>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writable</a:t>
            </a:r>
            <a:r>
              <a:rPr lang="de-DE" sz="1200" b="1" dirty="0">
                <a:solidFill>
                  <a:srgbClr val="4A7B7C"/>
                </a:solidFill>
                <a:latin typeface="Consolas"/>
              </a:rPr>
              <a:t>"</a:t>
            </a:r>
            <a:r>
              <a:rPr lang="de-DE" sz="1200" dirty="0">
                <a:solidFill>
                  <a:srgbClr val="000000"/>
                </a:solidFill>
                <a:latin typeface="Consolas"/>
              </a:rPr>
              <a:t>: </a:t>
            </a:r>
            <a:r>
              <a:rPr lang="de-DE" sz="1200" dirty="0" err="1">
                <a:solidFill>
                  <a:srgbClr val="0000FF"/>
                </a:solidFill>
                <a:latin typeface="Consolas"/>
              </a:rPr>
              <a:t>true</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pwr</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"http://mytemp.example.com:8080/status"</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"Action"</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domain:fadeIn</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fadeIn</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inputData</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"integer"}</a:t>
            </a:r>
            <a:r>
              <a:rPr lang="de-DE" sz="1200" dirty="0">
                <a:solidFill>
                  <a:srgbClr val="000000"/>
                </a:solidFill>
                <a:latin typeface="Consolas"/>
              </a:rPr>
              <a:t>,</a:t>
            </a:r>
          </a:p>
          <a:p>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domain:unit</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a:t>
            </a:r>
            <a:r>
              <a:rPr lang="de-DE" sz="1200" dirty="0" err="1">
                <a:solidFill>
                  <a:schemeClr val="accent2"/>
                </a:solidFill>
                <a:latin typeface="Consolas"/>
              </a:rPr>
              <a:t>domain:ms</a:t>
            </a:r>
            <a:r>
              <a:rPr lang="de-DE" sz="1200" dirty="0">
                <a:solidFill>
                  <a:schemeClr val="accent2"/>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"in"</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"http://mytemp.example.com:8080/in"</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"Action"</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domain:fadeOut</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fadeOut</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inputData</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"integer"}</a:t>
            </a:r>
            <a:r>
              <a:rPr lang="de-DE" sz="1200" dirty="0">
                <a:solidFill>
                  <a:srgbClr val="000000"/>
                </a:solidFill>
                <a:latin typeface="Consolas"/>
              </a:rPr>
              <a:t>,</a:t>
            </a:r>
          </a:p>
          <a:p>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domain:unit</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a:t>
            </a:r>
            <a:r>
              <a:rPr lang="de-DE" sz="1200" dirty="0" err="1">
                <a:solidFill>
                  <a:schemeClr val="accent2"/>
                </a:solidFill>
                <a:latin typeface="Consolas"/>
              </a:rPr>
              <a:t>domain:ms</a:t>
            </a:r>
            <a:r>
              <a:rPr lang="de-DE" sz="1200" dirty="0">
                <a:solidFill>
                  <a:schemeClr val="accent2"/>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"out"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"http://mytemp.example.com:8080/out"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"Event"</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domain:alert</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criticalCondition</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outputData</a:t>
            </a:r>
            <a:r>
              <a:rPr lang="de-DE" sz="1200" b="1" dirty="0">
                <a:solidFill>
                  <a:srgbClr val="4A7B7C"/>
                </a:solidFill>
                <a:latin typeface="Consolas"/>
              </a:rPr>
              <a:t>"</a:t>
            </a:r>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a:t>
            </a:r>
            <a:r>
              <a:rPr lang="de-DE" sz="1200" dirty="0" err="1">
                <a:solidFill>
                  <a:srgbClr val="FF0066"/>
                </a:solidFill>
                <a:latin typeface="Consolas"/>
              </a:rPr>
              <a:t>string</a:t>
            </a:r>
            <a:r>
              <a:rPr lang="de-DE" sz="1200" dirty="0">
                <a:solidFill>
                  <a:srgbClr val="FF0066"/>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ev</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a:t>
            </a:r>
            <a:endParaRPr lang="de-CH" sz="1200" dirty="0">
              <a:latin typeface="Consolas" pitchFamily="49" charset="0"/>
              <a:cs typeface="Consolas" pitchFamily="49" charset="0"/>
            </a:endParaRPr>
          </a:p>
        </p:txBody>
      </p:sp>
      <p:sp>
        <p:nvSpPr>
          <p:cNvPr id="4" name="Geschweifte Klammer rechts 3"/>
          <p:cNvSpPr/>
          <p:nvPr/>
        </p:nvSpPr>
        <p:spPr>
          <a:xfrm>
            <a:off x="6516216" y="303498"/>
            <a:ext cx="162018" cy="27543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Geschweifte Klammer rechts 6"/>
          <p:cNvSpPr/>
          <p:nvPr/>
        </p:nvSpPr>
        <p:spPr>
          <a:xfrm>
            <a:off x="6516216" y="3219822"/>
            <a:ext cx="162018" cy="199822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Textfeld 8"/>
          <p:cNvSpPr txBox="1"/>
          <p:nvPr/>
        </p:nvSpPr>
        <p:spPr>
          <a:xfrm>
            <a:off x="6685378" y="1507526"/>
            <a:ext cx="1000082" cy="369332"/>
          </a:xfrm>
          <a:prstGeom prst="rect">
            <a:avLst/>
          </a:prstGeom>
          <a:noFill/>
        </p:spPr>
        <p:txBody>
          <a:bodyPr wrap="none" rtlCol="0">
            <a:spAutoFit/>
          </a:bodyPr>
          <a:lstStyle/>
          <a:p>
            <a:r>
              <a:rPr lang="en-US" dirty="0"/>
              <a:t>Property</a:t>
            </a:r>
            <a:endParaRPr lang="en-US" dirty="0"/>
          </a:p>
        </p:txBody>
      </p:sp>
      <p:sp>
        <p:nvSpPr>
          <p:cNvPr id="11" name="Textfeld 10"/>
          <p:cNvSpPr txBox="1"/>
          <p:nvPr/>
        </p:nvSpPr>
        <p:spPr>
          <a:xfrm>
            <a:off x="6732241" y="4045808"/>
            <a:ext cx="788999" cy="369332"/>
          </a:xfrm>
          <a:prstGeom prst="rect">
            <a:avLst/>
          </a:prstGeom>
          <a:noFill/>
        </p:spPr>
        <p:txBody>
          <a:bodyPr wrap="none" rtlCol="0">
            <a:spAutoFit/>
          </a:bodyPr>
          <a:lstStyle/>
          <a:p>
            <a:r>
              <a:rPr lang="en-US" dirty="0"/>
              <a:t>Action</a:t>
            </a:r>
            <a:endParaRPr lang="en-US" dirty="0"/>
          </a:p>
        </p:txBody>
      </p:sp>
    </p:spTree>
    <p:extLst>
      <p:ext uri="{BB962C8B-B14F-4D97-AF65-F5344CB8AC3E}">
        <p14:creationId xmlns:p14="http://schemas.microsoft.com/office/powerpoint/2010/main" val="2036517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4.07407E-6 L 0 -1.3676 " pathEditMode="relative" rAng="0" ptsTypes="AA">
                                      <p:cBhvr>
                                        <p:cTn id="6" dur="2000" fill="hold"/>
                                        <p:tgtEl>
                                          <p:spTgt spid="5"/>
                                        </p:tgtEl>
                                        <p:attrNameLst>
                                          <p:attrName>ppt_x</p:attrName>
                                          <p:attrName>ppt_y</p:attrName>
                                        </p:attrNameLst>
                                      </p:cBhvr>
                                      <p:rCtr x="0" y="-684"/>
                                    </p:animMotion>
                                  </p:childTnLst>
                                </p:cTn>
                              </p:par>
                              <p:par>
                                <p:cTn id="7" presetID="10" presetClass="exit" presetSubtype="0" fill="hold" grpId="0"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7" grpId="0" animBg="1"/>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493658" y="-9439815"/>
            <a:ext cx="6156684" cy="1468094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solidFill>
                  <a:srgbClr val="000000"/>
                </a:solidFill>
                <a:latin typeface="Consolas"/>
              </a:rPr>
              <a:t>{</a:t>
            </a:r>
          </a:p>
          <a:p>
            <a:r>
              <a:rPr lang="de-DE" sz="1200" dirty="0">
                <a:solidFill>
                  <a:srgbClr val="000000"/>
                </a:solidFill>
                <a:latin typeface="Consolas"/>
              </a:rPr>
              <a:t>  </a:t>
            </a:r>
            <a:r>
              <a:rPr lang="de-DE" sz="1200" dirty="0">
                <a:solidFill>
                  <a:srgbClr val="FF9900"/>
                </a:solidFill>
                <a:latin typeface="Consolas"/>
              </a:rPr>
              <a:t>"@</a:t>
            </a:r>
            <a:r>
              <a:rPr lang="de-DE" sz="1200" dirty="0" err="1">
                <a:solidFill>
                  <a:srgbClr val="FF9900"/>
                </a:solidFill>
                <a:latin typeface="Consolas"/>
              </a:rPr>
              <a:t>context</a:t>
            </a:r>
            <a:r>
              <a:rPr lang="de-DE" sz="1200" dirty="0">
                <a:solidFill>
                  <a:srgbClr val="FF9900"/>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"http://w3c.github.io/wot/w3c-wot-td-context.jsonld"</a:t>
            </a:r>
            <a:r>
              <a:rPr lang="de-DE" sz="1200" dirty="0">
                <a:solidFill>
                  <a:srgbClr val="000000"/>
                </a:solidFill>
                <a:latin typeface="Consolas"/>
              </a:rPr>
              <a:t>,</a:t>
            </a:r>
          </a:p>
          <a:p>
            <a:r>
              <a:rPr lang="de-DE" sz="1200" dirty="0">
                <a:solidFill>
                  <a:srgbClr val="000000"/>
                </a:solidFill>
                <a:latin typeface="Consolas"/>
              </a:rPr>
              <a:t>    { </a:t>
            </a:r>
            <a:r>
              <a:rPr lang="de-DE" sz="1200" b="1" dirty="0">
                <a:solidFill>
                  <a:schemeClr val="accent2"/>
                </a:solidFill>
                <a:latin typeface="Consolas"/>
              </a:rPr>
              <a:t>"</a:t>
            </a:r>
            <a:r>
              <a:rPr lang="de-DE" sz="1200" b="1" dirty="0" err="1">
                <a:solidFill>
                  <a:schemeClr val="accent2"/>
                </a:solidFill>
                <a:latin typeface="Consolas"/>
              </a:rPr>
              <a:t>domain</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"http://example.org/actuator#"</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dirty="0">
                <a:solidFill>
                  <a:srgbClr val="FF9900"/>
                </a:solidFill>
                <a:latin typeface="Consolas"/>
              </a:rPr>
              <a:t>"@type"</a:t>
            </a:r>
            <a:r>
              <a:rPr lang="de-DE" sz="1200" dirty="0">
                <a:solidFill>
                  <a:srgbClr val="000000"/>
                </a:solidFill>
                <a:latin typeface="Consolas"/>
              </a:rPr>
              <a:t>: </a:t>
            </a:r>
            <a:r>
              <a:rPr lang="de-DE" sz="1200" dirty="0">
                <a:solidFill>
                  <a:srgbClr val="0000FF"/>
                </a:solidFill>
                <a:latin typeface="Consolas"/>
              </a:rPr>
              <a:t>"Thing"</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MyLEDThing</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base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"coap://myled.example.com:5683/"</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security</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cat</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4A7B7C"/>
                </a:solidFill>
                <a:latin typeface="Consolas"/>
              </a:rPr>
              <a:t>"</a:t>
            </a:r>
            <a:r>
              <a:rPr lang="de-DE" sz="1200" dirty="0" err="1">
                <a:solidFill>
                  <a:srgbClr val="4A7B7C"/>
                </a:solidFill>
                <a:latin typeface="Consolas"/>
              </a:rPr>
              <a:t>token:jwt</a:t>
            </a:r>
            <a:r>
              <a:rPr lang="de-DE" sz="1200" dirty="0">
                <a:solidFill>
                  <a:srgbClr val="4A7B7C"/>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alg</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4A7B7C"/>
                </a:solidFill>
                <a:latin typeface="Consolas"/>
              </a:rPr>
              <a:t>"HS256"</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as</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"https://authority-issuing.example.org"</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"interactions"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"Property"</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domain:onOffStatus</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status</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outputData</a:t>
            </a:r>
            <a:r>
              <a:rPr lang="de-DE" sz="1200" b="1" dirty="0">
                <a:solidFill>
                  <a:srgbClr val="4A7B7C"/>
                </a:solidFill>
                <a:latin typeface="Consolas"/>
              </a:rPr>
              <a:t>"</a:t>
            </a:r>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a:t>
            </a:r>
            <a:r>
              <a:rPr lang="de-DE" sz="1200" dirty="0" err="1">
                <a:solidFill>
                  <a:srgbClr val="FF0066"/>
                </a:solidFill>
                <a:latin typeface="Consolas"/>
              </a:rPr>
              <a:t>boolean</a:t>
            </a:r>
            <a:r>
              <a:rPr lang="de-DE" sz="1200" dirty="0">
                <a:solidFill>
                  <a:srgbClr val="FF0066"/>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writable</a:t>
            </a:r>
            <a:r>
              <a:rPr lang="de-DE" sz="1200" b="1" dirty="0">
                <a:solidFill>
                  <a:srgbClr val="4A7B7C"/>
                </a:solidFill>
                <a:latin typeface="Consolas"/>
              </a:rPr>
              <a:t>"</a:t>
            </a:r>
            <a:r>
              <a:rPr lang="de-DE" sz="1200" dirty="0">
                <a:solidFill>
                  <a:srgbClr val="000000"/>
                </a:solidFill>
                <a:latin typeface="Consolas"/>
              </a:rPr>
              <a:t>: </a:t>
            </a:r>
            <a:r>
              <a:rPr lang="de-DE" sz="1200" dirty="0" err="1">
                <a:solidFill>
                  <a:srgbClr val="0000FF"/>
                </a:solidFill>
                <a:latin typeface="Consolas"/>
              </a:rPr>
              <a:t>true</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pwr</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"http://mytemp.example.com:8080/status"</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"Action"</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domain:fadeIn</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fadeIn</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inputData</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"integer"}</a:t>
            </a:r>
            <a:r>
              <a:rPr lang="de-DE" sz="1200" dirty="0">
                <a:solidFill>
                  <a:srgbClr val="000000"/>
                </a:solidFill>
                <a:latin typeface="Consolas"/>
              </a:rPr>
              <a:t>,</a:t>
            </a:r>
          </a:p>
          <a:p>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domain:unit</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a:t>
            </a:r>
            <a:r>
              <a:rPr lang="de-DE" sz="1200" dirty="0" err="1">
                <a:solidFill>
                  <a:schemeClr val="accent2"/>
                </a:solidFill>
                <a:latin typeface="Consolas"/>
              </a:rPr>
              <a:t>domain:ms</a:t>
            </a:r>
            <a:r>
              <a:rPr lang="de-DE" sz="1200" dirty="0">
                <a:solidFill>
                  <a:schemeClr val="accent2"/>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"in"</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"http://mytemp.example.com:8080/in"</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"Action"</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domain:fadeOut</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fadeOut</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inputData</a:t>
            </a:r>
            <a:r>
              <a:rPr lang="de-DE" sz="1200" b="1" dirty="0">
                <a:solidFill>
                  <a:srgbClr val="4A7B7C"/>
                </a:solidFill>
                <a:latin typeface="Consolas"/>
              </a:rPr>
              <a: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"integer"}</a:t>
            </a:r>
            <a:r>
              <a:rPr lang="de-DE" sz="1200" dirty="0">
                <a:solidFill>
                  <a:srgbClr val="000000"/>
                </a:solidFill>
                <a:latin typeface="Consolas"/>
              </a:rPr>
              <a:t>,</a:t>
            </a:r>
          </a:p>
          <a:p>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domain:unit</a:t>
            </a:r>
            <a:r>
              <a:rPr lang="de-DE" sz="1200" b="1" dirty="0">
                <a:solidFill>
                  <a:schemeClr val="accent2"/>
                </a:solidFill>
                <a:latin typeface="Consolas"/>
              </a:rPr>
              <a:t>"</a:t>
            </a:r>
            <a:r>
              <a:rPr lang="de-DE" sz="1200" dirty="0">
                <a:solidFill>
                  <a:srgbClr val="000000"/>
                </a:solidFill>
                <a:latin typeface="Consolas"/>
              </a:rPr>
              <a:t>: </a:t>
            </a:r>
            <a:r>
              <a:rPr lang="de-DE" sz="1200" dirty="0">
                <a:solidFill>
                  <a:schemeClr val="accent2"/>
                </a:solidFill>
                <a:latin typeface="Consolas"/>
              </a:rPr>
              <a:t>"</a:t>
            </a:r>
            <a:r>
              <a:rPr lang="de-DE" sz="1200" dirty="0" err="1">
                <a:solidFill>
                  <a:schemeClr val="accent2"/>
                </a:solidFill>
                <a:latin typeface="Consolas"/>
              </a:rPr>
              <a:t>domain:ms</a:t>
            </a:r>
            <a:r>
              <a:rPr lang="de-DE" sz="1200" dirty="0">
                <a:solidFill>
                  <a:schemeClr val="accent2"/>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"out"</a:t>
            </a:r>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"http://mytemp.example.com:8080/out"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json</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FF9900"/>
                </a:solidFill>
                <a:latin typeface="Consolas"/>
              </a:rPr>
              <a:t>"@type"</a:t>
            </a:r>
            <a:r>
              <a:rPr lang="de-DE" sz="1200" dirty="0">
                <a:solidFill>
                  <a:srgbClr val="000000"/>
                </a:solidFill>
                <a:latin typeface="Consolas"/>
              </a:rPr>
              <a:t>: [</a:t>
            </a:r>
            <a:r>
              <a:rPr lang="de-DE" sz="1200" b="1" dirty="0">
                <a:solidFill>
                  <a:srgbClr val="4A7B7C"/>
                </a:solidFill>
                <a:latin typeface="Consolas"/>
              </a:rPr>
              <a:t>"Event"</a:t>
            </a:r>
            <a:r>
              <a:rPr lang="de-DE" sz="1200" dirty="0">
                <a:solidFill>
                  <a:srgbClr val="000000"/>
                </a:solidFill>
                <a:latin typeface="Consolas"/>
              </a:rPr>
              <a:t>, </a:t>
            </a:r>
            <a:r>
              <a:rPr lang="de-DE" sz="1200" b="1" dirty="0">
                <a:solidFill>
                  <a:schemeClr val="accent2"/>
                </a:solidFill>
                <a:latin typeface="Consolas"/>
              </a:rPr>
              <a:t>"</a:t>
            </a:r>
            <a:r>
              <a:rPr lang="de-DE" sz="1200" b="1" dirty="0" err="1">
                <a:solidFill>
                  <a:schemeClr val="accent2"/>
                </a:solidFill>
                <a:latin typeface="Consolas"/>
              </a:rPr>
              <a:t>domain:alert</a:t>
            </a:r>
            <a:r>
              <a:rPr lang="de-DE" sz="1200" b="1" dirty="0">
                <a:solidFill>
                  <a:schemeClr val="accent2"/>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name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criticalCondition</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outputData</a:t>
            </a:r>
            <a:r>
              <a:rPr lang="de-DE" sz="1200" b="1" dirty="0">
                <a:solidFill>
                  <a:srgbClr val="4A7B7C"/>
                </a:solidFill>
                <a:latin typeface="Consolas"/>
              </a:rPr>
              <a:t>"</a:t>
            </a:r>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valueType</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FF0066"/>
                </a:solidFill>
                <a:latin typeface="Consolas"/>
              </a:rPr>
              <a:t>{"type": "</a:t>
            </a:r>
            <a:r>
              <a:rPr lang="de-DE" sz="1200" dirty="0" err="1">
                <a:solidFill>
                  <a:srgbClr val="FF0066"/>
                </a:solidFill>
                <a:latin typeface="Consolas"/>
              </a:rPr>
              <a:t>string</a:t>
            </a:r>
            <a:r>
              <a:rPr lang="de-DE" sz="1200" dirty="0">
                <a:solidFill>
                  <a:srgbClr val="FF0066"/>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"links"</a:t>
            </a:r>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          </a:t>
            </a:r>
            <a:r>
              <a:rPr lang="de-DE" sz="1200" b="1" dirty="0">
                <a:solidFill>
                  <a:srgbClr val="4A7B7C"/>
                </a:solidFill>
                <a:latin typeface="Consolas"/>
              </a:rPr>
              <a:t>"</a:t>
            </a:r>
            <a:r>
              <a:rPr lang="de-DE" sz="1200" b="1" dirty="0" err="1">
                <a:solidFill>
                  <a:srgbClr val="4A7B7C"/>
                </a:solidFill>
                <a:latin typeface="Consolas"/>
              </a:rPr>
              <a:t>href</a:t>
            </a:r>
            <a:r>
              <a:rPr lang="de-DE" sz="1200" b="1" dirty="0">
                <a:solidFill>
                  <a:srgbClr val="4A7B7C"/>
                </a:solidFill>
                <a:latin typeface="Consolas"/>
              </a:rPr>
              <a:t>"</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ev</a:t>
            </a:r>
            <a:r>
              <a:rPr lang="de-DE" sz="1200" dirty="0">
                <a:solidFill>
                  <a:srgbClr val="0000FF"/>
                </a:solidFill>
                <a:latin typeface="Consolas"/>
              </a:rPr>
              <a:t>"</a:t>
            </a:r>
            <a:r>
              <a:rPr lang="de-DE" sz="1200" dirty="0">
                <a:solidFill>
                  <a:srgbClr val="000000"/>
                </a:solidFill>
                <a:latin typeface="Consolas"/>
              </a:rPr>
              <a:t>,</a:t>
            </a:r>
          </a:p>
          <a:p>
            <a:r>
              <a:rPr lang="de-DE" sz="1200" dirty="0">
                <a:solidFill>
                  <a:srgbClr val="000000"/>
                </a:solidFill>
                <a:latin typeface="Consolas"/>
              </a:rPr>
              <a:t>          </a:t>
            </a:r>
            <a:r>
              <a:rPr lang="de-DE" sz="1200" b="1" dirty="0">
                <a:solidFill>
                  <a:srgbClr val="4A7B7C"/>
                </a:solidFill>
                <a:latin typeface="Consolas"/>
              </a:rPr>
              <a:t>"mediaType"</a:t>
            </a:r>
            <a:r>
              <a:rPr lang="de-DE" sz="1200" dirty="0">
                <a:solidFill>
                  <a:srgbClr val="000000"/>
                </a:solidFill>
                <a:latin typeface="Consolas"/>
              </a:rPr>
              <a:t>: </a:t>
            </a:r>
            <a:r>
              <a:rPr lang="de-DE" sz="1200" dirty="0">
                <a:solidFill>
                  <a:srgbClr val="0000FF"/>
                </a:solidFill>
                <a:latin typeface="Consolas"/>
              </a:rPr>
              <a:t>"</a:t>
            </a:r>
            <a:r>
              <a:rPr lang="de-DE" sz="1200" dirty="0" err="1">
                <a:solidFill>
                  <a:srgbClr val="0000FF"/>
                </a:solidFill>
                <a:latin typeface="Consolas"/>
              </a:rPr>
              <a:t>application</a:t>
            </a:r>
            <a:r>
              <a:rPr lang="de-DE" sz="1200" dirty="0">
                <a:solidFill>
                  <a:srgbClr val="0000FF"/>
                </a:solidFill>
                <a:latin typeface="Consolas"/>
              </a:rPr>
              <a:t>/</a:t>
            </a:r>
            <a:r>
              <a:rPr lang="de-DE" sz="1200" dirty="0" err="1">
                <a:solidFill>
                  <a:srgbClr val="0000FF"/>
                </a:solidFill>
                <a:latin typeface="Consolas"/>
              </a:rPr>
              <a:t>exi</a:t>
            </a:r>
            <a:r>
              <a:rPr lang="de-DE" sz="1200" dirty="0">
                <a:solidFill>
                  <a:srgbClr val="0000FF"/>
                </a:solidFill>
                <a:latin typeface="Consolas"/>
              </a:rPr>
              <a:t>"</a:t>
            </a:r>
          </a:p>
          <a:p>
            <a:r>
              <a:rPr lang="de-DE" sz="1200" dirty="0">
                <a:solidFill>
                  <a:srgbClr val="000000"/>
                </a:solidFill>
                <a:latin typeface="Consolas"/>
              </a:rPr>
              <a:t>        }</a:t>
            </a:r>
          </a:p>
          <a:p>
            <a:r>
              <a:rPr lang="de-DE" sz="1200" dirty="0">
                <a:solidFill>
                  <a:srgbClr val="000000"/>
                </a:solidFill>
                <a:latin typeface="Consolas"/>
              </a:rPr>
              <a:t>      ]  </a:t>
            </a:r>
          </a:p>
          <a:p>
            <a:r>
              <a:rPr lang="de-DE" sz="1200" dirty="0">
                <a:solidFill>
                  <a:srgbClr val="000000"/>
                </a:solidFill>
                <a:latin typeface="Consolas"/>
              </a:rPr>
              <a:t>    }</a:t>
            </a:r>
          </a:p>
          <a:p>
            <a:r>
              <a:rPr lang="de-DE" sz="1200" dirty="0">
                <a:solidFill>
                  <a:srgbClr val="000000"/>
                </a:solidFill>
                <a:latin typeface="Consolas"/>
              </a:rPr>
              <a:t>  ]</a:t>
            </a:r>
          </a:p>
          <a:p>
            <a:r>
              <a:rPr lang="de-DE" sz="1200" dirty="0">
                <a:solidFill>
                  <a:srgbClr val="000000"/>
                </a:solidFill>
                <a:latin typeface="Consolas"/>
              </a:rPr>
              <a:t>}</a:t>
            </a:r>
            <a:endParaRPr lang="de-CH" sz="1200" dirty="0">
              <a:latin typeface="Consolas" pitchFamily="49" charset="0"/>
              <a:cs typeface="Consolas" pitchFamily="49" charset="0"/>
            </a:endParaRPr>
          </a:p>
        </p:txBody>
      </p:sp>
      <p:sp>
        <p:nvSpPr>
          <p:cNvPr id="7" name="Geschweifte Klammer rechts 6"/>
          <p:cNvSpPr/>
          <p:nvPr/>
        </p:nvSpPr>
        <p:spPr>
          <a:xfrm>
            <a:off x="6516216" y="2787774"/>
            <a:ext cx="162018" cy="178219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extfeld 10"/>
          <p:cNvSpPr txBox="1"/>
          <p:nvPr/>
        </p:nvSpPr>
        <p:spPr>
          <a:xfrm>
            <a:off x="6732241" y="3505749"/>
            <a:ext cx="1301959" cy="692497"/>
          </a:xfrm>
          <a:prstGeom prst="rect">
            <a:avLst/>
          </a:prstGeom>
          <a:noFill/>
        </p:spPr>
        <p:txBody>
          <a:bodyPr wrap="none" rtlCol="0">
            <a:spAutoFit/>
          </a:bodyPr>
          <a:lstStyle/>
          <a:p>
            <a:r>
              <a:rPr lang="en-US" dirty="0"/>
              <a:t>Event</a:t>
            </a:r>
            <a:br>
              <a:rPr lang="en-US" dirty="0"/>
            </a:br>
            <a:r>
              <a:rPr lang="en-US" sz="1050" dirty="0"/>
              <a:t>(under construction,</a:t>
            </a:r>
            <a:br>
              <a:rPr lang="en-US" sz="1050" dirty="0"/>
            </a:br>
            <a:r>
              <a:rPr lang="en-US" sz="1050" dirty="0"/>
              <a:t>sources, sinks, …)</a:t>
            </a:r>
            <a:endParaRPr lang="en-US" dirty="0"/>
          </a:p>
        </p:txBody>
      </p:sp>
    </p:spTree>
    <p:extLst>
      <p:ext uri="{BB962C8B-B14F-4D97-AF65-F5344CB8AC3E}">
        <p14:creationId xmlns:p14="http://schemas.microsoft.com/office/powerpoint/2010/main" val="1929431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smtClean="0"/>
              <a:t>WoT Thing Description</a:t>
            </a:r>
            <a:endParaRPr lang="en-US"/>
          </a:p>
        </p:txBody>
      </p:sp>
      <p:sp>
        <p:nvSpPr>
          <p:cNvPr id="3" name="Inhaltsplatzhalter 2"/>
          <p:cNvSpPr>
            <a:spLocks noGrp="1"/>
          </p:cNvSpPr>
          <p:nvPr>
            <p:ph idx="1"/>
          </p:nvPr>
        </p:nvSpPr>
        <p:spPr>
          <a:xfrm>
            <a:off x="262581" y="1756204"/>
            <a:ext cx="6172200" cy="3747864"/>
          </a:xfrm>
        </p:spPr>
        <p:txBody>
          <a:bodyPr>
            <a:normAutofit/>
          </a:bodyPr>
          <a:lstStyle/>
          <a:p>
            <a:r>
              <a:rPr lang="en-US" dirty="0" smtClean="0"/>
              <a:t>JSON-LD </a:t>
            </a:r>
            <a:r>
              <a:rPr lang="en-US" dirty="0" smtClean="0"/>
              <a:t>is just </a:t>
            </a:r>
            <a:r>
              <a:rPr lang="en-US" dirty="0" smtClean="0"/>
              <a:t>one </a:t>
            </a:r>
            <a:r>
              <a:rPr lang="en-US" dirty="0" smtClean="0"/>
              <a:t>possible representation</a:t>
            </a:r>
            <a:endParaRPr lang="en-US" dirty="0" smtClean="0"/>
          </a:p>
          <a:p>
            <a:pPr lvl="1"/>
            <a:r>
              <a:rPr lang="en-US" dirty="0" smtClean="0"/>
              <a:t>Good for discussion, accepted by Web people</a:t>
            </a:r>
          </a:p>
          <a:p>
            <a:r>
              <a:rPr lang="en-US" dirty="0" smtClean="0"/>
              <a:t>TD is a semantic model</a:t>
            </a:r>
          </a:p>
          <a:p>
            <a:pPr lvl="1"/>
            <a:r>
              <a:rPr lang="en-US" dirty="0" smtClean="0"/>
              <a:t>Backed by RDF and Linked Data vocabularies</a:t>
            </a:r>
          </a:p>
          <a:p>
            <a:pPr lvl="1"/>
            <a:r>
              <a:rPr lang="en-US" dirty="0" smtClean="0"/>
              <a:t>Yet complexity of Semantic Web can be ignored</a:t>
            </a:r>
          </a:p>
          <a:p>
            <a:r>
              <a:rPr lang="en-US" dirty="0" smtClean="0"/>
              <a:t>Other formats possible</a:t>
            </a:r>
          </a:p>
          <a:p>
            <a:pPr lvl="1"/>
            <a:r>
              <a:rPr lang="en-US" dirty="0" smtClean="0"/>
              <a:t>EXI, CBOR, … for machines</a:t>
            </a:r>
          </a:p>
          <a:p>
            <a:pPr lvl="1"/>
            <a:r>
              <a:rPr lang="en-US" dirty="0" smtClean="0"/>
              <a:t>Custom </a:t>
            </a:r>
            <a:r>
              <a:rPr lang="en-US" sz="1800" dirty="0">
                <a:latin typeface="Consolas" pitchFamily="49" charset="0"/>
                <a:cs typeface="Consolas" pitchFamily="49" charset="0"/>
              </a:rPr>
              <a:t>application/</a:t>
            </a:r>
            <a:r>
              <a:rPr lang="en-US" sz="1800" dirty="0" err="1">
                <a:latin typeface="Consolas" pitchFamily="49" charset="0"/>
                <a:cs typeface="Consolas" pitchFamily="49" charset="0"/>
              </a:rPr>
              <a:t>wot-td+json</a:t>
            </a:r>
            <a:r>
              <a:rPr lang="en-US" dirty="0" smtClean="0"/>
              <a:t> for developers</a:t>
            </a:r>
          </a:p>
          <a:p>
            <a:pPr lvl="1"/>
            <a:r>
              <a:rPr lang="en-US" dirty="0" smtClean="0"/>
              <a:t>Just serializations of the semantic model</a:t>
            </a:r>
            <a:endParaRPr lang="en-US" dirty="0"/>
          </a:p>
        </p:txBody>
      </p:sp>
    </p:spTree>
    <p:extLst>
      <p:ext uri="{BB962C8B-B14F-4D97-AF65-F5344CB8AC3E}">
        <p14:creationId xmlns:p14="http://schemas.microsoft.com/office/powerpoint/2010/main" val="2160075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WoT Scripting API</a:t>
            </a:r>
            <a:endParaRPr lang="en-US" dirty="0"/>
          </a:p>
        </p:txBody>
      </p:sp>
      <p:sp>
        <p:nvSpPr>
          <p:cNvPr id="5" name="Textplatzhalter 4"/>
          <p:cNvSpPr>
            <a:spLocks noGrp="1"/>
          </p:cNvSpPr>
          <p:nvPr>
            <p:ph type="body" idx="1"/>
          </p:nvPr>
        </p:nvSpPr>
        <p:spPr/>
        <p:txBody>
          <a:bodyPr/>
          <a:lstStyle/>
          <a:p>
            <a:r>
              <a:rPr lang="en-US" dirty="0" smtClean="0"/>
              <a:t>Program and deploy IoT applications like Web applications</a:t>
            </a:r>
          </a:p>
          <a:p>
            <a:r>
              <a:rPr lang="en-US" dirty="0" smtClean="0">
                <a:hlinkClick r:id="rId2"/>
              </a:rPr>
              <a:t>https://w3c.github.io/wot-scripting-api/</a:t>
            </a:r>
            <a:endParaRPr lang="en-US" dirty="0" smtClean="0"/>
          </a:p>
        </p:txBody>
      </p:sp>
    </p:spTree>
    <p:extLst>
      <p:ext uri="{BB962C8B-B14F-4D97-AF65-F5344CB8AC3E}">
        <p14:creationId xmlns:p14="http://schemas.microsoft.com/office/powerpoint/2010/main" val="376819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Script Example (Expose Thing)</a:t>
            </a:r>
            <a:endParaRPr lang="en-US" dirty="0"/>
          </a:p>
        </p:txBody>
      </p:sp>
      <p:sp>
        <p:nvSpPr>
          <p:cNvPr id="5" name="Rechteck 4"/>
          <p:cNvSpPr/>
          <p:nvPr/>
        </p:nvSpPr>
        <p:spPr>
          <a:xfrm>
            <a:off x="1294726" y="1642500"/>
            <a:ext cx="6612140" cy="3139321"/>
          </a:xfrm>
          <a:prstGeom prst="rect">
            <a:avLst/>
          </a:prstGeom>
        </p:spPr>
        <p:txBody>
          <a:bodyPr wrap="square">
            <a:spAutoFit/>
          </a:bodyPr>
          <a:lstStyle/>
          <a:p>
            <a:r>
              <a:rPr lang="en-US" sz="1100" dirty="0">
                <a:solidFill>
                  <a:schemeClr val="bg1">
                    <a:lumMod val="50000"/>
                  </a:schemeClr>
                </a:solidFill>
                <a:latin typeface="Consolas" pitchFamily="49" charset="0"/>
                <a:ea typeface="Hack" pitchFamily="49" charset="0"/>
                <a:cs typeface="Consolas" pitchFamily="49" charset="0"/>
              </a:rPr>
              <a:t>// create software object to represent local Thing</a:t>
            </a:r>
          </a:p>
          <a:p>
            <a:r>
              <a:rPr lang="en-US" sz="1100" b="1" dirty="0" err="1">
                <a:solidFill>
                  <a:srgbClr val="4A7B7C"/>
                </a:solidFill>
                <a:latin typeface="Consolas" pitchFamily="49" charset="0"/>
                <a:ea typeface="Hack" pitchFamily="49" charset="0"/>
                <a:cs typeface="Consolas" pitchFamily="49" charset="0"/>
              </a:rPr>
              <a:t>WoT</a:t>
            </a:r>
            <a:r>
              <a:rPr lang="en-US" sz="1100" dirty="0" err="1">
                <a:latin typeface="Consolas" pitchFamily="49" charset="0"/>
                <a:ea typeface="Hack" pitchFamily="49" charset="0"/>
                <a:cs typeface="Consolas" pitchFamily="49" charset="0"/>
              </a:rPr>
              <a:t>.</a:t>
            </a:r>
            <a:r>
              <a:rPr lang="en-US" sz="1100" dirty="0" err="1">
                <a:solidFill>
                  <a:srgbClr val="FF0000"/>
                </a:solidFill>
                <a:latin typeface="Consolas" pitchFamily="49" charset="0"/>
                <a:ea typeface="Hack" pitchFamily="49" charset="0"/>
                <a:cs typeface="Consolas" pitchFamily="49" charset="0"/>
              </a:rPr>
              <a:t>newThing</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"counter"</a:t>
            </a:r>
            <a:r>
              <a:rPr lang="en-US" sz="1100" dirty="0">
                <a:latin typeface="Consolas" pitchFamily="49" charset="0"/>
                <a:ea typeface="Hack" pitchFamily="49" charset="0"/>
                <a:cs typeface="Consolas" pitchFamily="49" charset="0"/>
              </a:rPr>
              <a:t>)</a:t>
            </a:r>
          </a:p>
          <a:p>
            <a:r>
              <a:rPr lang="en-US" sz="1100" dirty="0">
                <a:latin typeface="Consolas" pitchFamily="49" charset="0"/>
                <a:ea typeface="Hack" pitchFamily="49" charset="0"/>
                <a:cs typeface="Consolas" pitchFamily="49" charset="0"/>
              </a:rPr>
              <a:t>    .then( (</a:t>
            </a:r>
            <a:r>
              <a:rPr lang="en-US" sz="1100" dirty="0">
                <a:solidFill>
                  <a:srgbClr val="0000FF"/>
                </a:solidFill>
                <a:latin typeface="Consolas" pitchFamily="49" charset="0"/>
                <a:ea typeface="Hack" pitchFamily="49" charset="0"/>
                <a:cs typeface="Consolas" pitchFamily="49" charset="0"/>
              </a:rPr>
              <a:t>thing</a:t>
            </a:r>
            <a:r>
              <a:rPr lang="en-US" sz="1100" dirty="0">
                <a:latin typeface="Consolas" pitchFamily="49" charset="0"/>
                <a:ea typeface="Hack" pitchFamily="49" charset="0"/>
                <a:cs typeface="Consolas" pitchFamily="49" charset="0"/>
              </a:rPr>
              <a:t>) =&gt; {</a:t>
            </a:r>
          </a:p>
          <a:p>
            <a:r>
              <a:rPr lang="en-US" sz="1100" dirty="0">
                <a:latin typeface="Consolas" pitchFamily="49" charset="0"/>
                <a:ea typeface="Hack" pitchFamily="49" charset="0"/>
                <a:cs typeface="Consolas" pitchFamily="49" charset="0"/>
              </a:rPr>
              <a:t>        </a:t>
            </a:r>
            <a:r>
              <a:rPr lang="en-US" sz="1100" dirty="0">
                <a:solidFill>
                  <a:srgbClr val="0000FF"/>
                </a:solidFill>
                <a:latin typeface="Consolas" pitchFamily="49" charset="0"/>
                <a:ea typeface="Hack" pitchFamily="49" charset="0"/>
                <a:cs typeface="Consolas" pitchFamily="49" charset="0"/>
              </a:rPr>
              <a:t>thing</a:t>
            </a:r>
          </a:p>
          <a:p>
            <a:r>
              <a:rPr lang="en-US" sz="1100" dirty="0">
                <a:solidFill>
                  <a:schemeClr val="bg1">
                    <a:lumMod val="50000"/>
                  </a:schemeClr>
                </a:solidFill>
                <a:latin typeface="Consolas" pitchFamily="49" charset="0"/>
                <a:ea typeface="Hack" pitchFamily="49" charset="0"/>
                <a:cs typeface="Consolas" pitchFamily="49" charset="0"/>
              </a:rPr>
              <a:t>            // programmatically add interactions (builder pattern)</a:t>
            </a:r>
          </a:p>
          <a:p>
            <a:r>
              <a:rPr lang="en-US" sz="1100" dirty="0">
                <a:latin typeface="Consolas" pitchFamily="49" charset="0"/>
                <a:ea typeface="Hack" pitchFamily="49" charset="0"/>
                <a:cs typeface="Consolas" pitchFamily="49" charset="0"/>
              </a:rPr>
              <a:t>            .</a:t>
            </a:r>
            <a:r>
              <a:rPr lang="en-US" sz="1100" dirty="0" err="1">
                <a:solidFill>
                  <a:srgbClr val="FF0000"/>
                </a:solidFill>
                <a:latin typeface="Consolas" pitchFamily="49" charset="0"/>
                <a:ea typeface="Hack" pitchFamily="49" charset="0"/>
                <a:cs typeface="Consolas" pitchFamily="49" charset="0"/>
              </a:rPr>
              <a:t>addProperty</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"count"</a:t>
            </a:r>
            <a:r>
              <a:rPr lang="en-US" sz="1100" dirty="0">
                <a:latin typeface="Consolas" pitchFamily="49" charset="0"/>
                <a:ea typeface="Hack" pitchFamily="49" charset="0"/>
                <a:cs typeface="Consolas" pitchFamily="49" charset="0"/>
              </a:rPr>
              <a:t>, </a:t>
            </a:r>
            <a:r>
              <a:rPr lang="en-US" sz="1100" dirty="0">
                <a:solidFill>
                  <a:srgbClr val="FF0066"/>
                </a:solidFill>
                <a:latin typeface="Consolas" pitchFamily="49" charset="0"/>
                <a:ea typeface="Hack" pitchFamily="49" charset="0"/>
                <a:cs typeface="Consolas" pitchFamily="49" charset="0"/>
              </a:rPr>
              <a:t>{"type": "integer"}</a:t>
            </a:r>
            <a:r>
              <a:rPr lang="en-US" sz="1100" dirty="0">
                <a:latin typeface="Consolas" pitchFamily="49" charset="0"/>
                <a:ea typeface="Hack" pitchFamily="49" charset="0"/>
                <a:cs typeface="Consolas" pitchFamily="49" charset="0"/>
              </a:rPr>
              <a:t>) </a:t>
            </a:r>
            <a:r>
              <a:rPr lang="en-US" sz="1100" dirty="0">
                <a:solidFill>
                  <a:schemeClr val="bg1">
                    <a:lumMod val="50000"/>
                  </a:schemeClr>
                </a:solidFill>
                <a:latin typeface="Consolas" pitchFamily="49" charset="0"/>
                <a:ea typeface="Hack" pitchFamily="49" charset="0"/>
                <a:cs typeface="Consolas" pitchFamily="49" charset="0"/>
              </a:rPr>
              <a:t>// JSON Schema</a:t>
            </a:r>
          </a:p>
          <a:p>
            <a:r>
              <a:rPr lang="en-US" sz="1100" dirty="0">
                <a:latin typeface="Consolas" pitchFamily="49" charset="0"/>
                <a:ea typeface="Hack" pitchFamily="49" charset="0"/>
                <a:cs typeface="Consolas" pitchFamily="49" charset="0"/>
              </a:rPr>
              <a:t>            .</a:t>
            </a:r>
            <a:r>
              <a:rPr lang="en-US" sz="1100" dirty="0" err="1">
                <a:solidFill>
                  <a:srgbClr val="FF0000"/>
                </a:solidFill>
                <a:latin typeface="Consolas" pitchFamily="49" charset="0"/>
                <a:ea typeface="Hack" pitchFamily="49" charset="0"/>
                <a:cs typeface="Consolas" pitchFamily="49" charset="0"/>
              </a:rPr>
              <a:t>addAction</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"increment"</a:t>
            </a:r>
            <a:r>
              <a:rPr lang="en-US" sz="1100" dirty="0">
                <a:latin typeface="Consolas" pitchFamily="49" charset="0"/>
                <a:ea typeface="Hack" pitchFamily="49" charset="0"/>
                <a:cs typeface="Consolas" pitchFamily="49" charset="0"/>
              </a:rPr>
              <a:t>)</a:t>
            </a:r>
          </a:p>
          <a:p>
            <a:r>
              <a:rPr lang="en-US" sz="1100" dirty="0">
                <a:latin typeface="Consolas" pitchFamily="49" charset="0"/>
                <a:ea typeface="Hack" pitchFamily="49" charset="0"/>
                <a:cs typeface="Consolas" pitchFamily="49" charset="0"/>
              </a:rPr>
              <a:t>            .</a:t>
            </a:r>
            <a:r>
              <a:rPr lang="en-US" sz="1100" dirty="0" err="1">
                <a:solidFill>
                  <a:srgbClr val="FF0000"/>
                </a:solidFill>
                <a:latin typeface="Consolas" pitchFamily="49" charset="0"/>
                <a:ea typeface="Hack" pitchFamily="49" charset="0"/>
                <a:cs typeface="Consolas" pitchFamily="49" charset="0"/>
              </a:rPr>
              <a:t>onInvokeAction</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"increment"</a:t>
            </a:r>
            <a:r>
              <a:rPr lang="en-US" sz="1100" dirty="0">
                <a:latin typeface="Consolas" pitchFamily="49" charset="0"/>
                <a:ea typeface="Hack" pitchFamily="49" charset="0"/>
                <a:cs typeface="Consolas" pitchFamily="49" charset="0"/>
              </a:rPr>
              <a:t>, () =&gt; {</a:t>
            </a:r>
          </a:p>
          <a:p>
            <a:r>
              <a:rPr lang="en-US" sz="1100" dirty="0">
                <a:latin typeface="Consolas" pitchFamily="49" charset="0"/>
                <a:ea typeface="Hack" pitchFamily="49" charset="0"/>
                <a:cs typeface="Consolas" pitchFamily="49" charset="0"/>
              </a:rPr>
              <a:t>                console.log(</a:t>
            </a:r>
            <a:r>
              <a:rPr lang="en-US" sz="1100" dirty="0">
                <a:solidFill>
                  <a:srgbClr val="00B050"/>
                </a:solidFill>
                <a:latin typeface="Consolas" pitchFamily="49" charset="0"/>
                <a:ea typeface="Hack" pitchFamily="49" charset="0"/>
                <a:cs typeface="Consolas" pitchFamily="49" charset="0"/>
              </a:rPr>
              <a:t>"incrementing counter"</a:t>
            </a:r>
            <a:r>
              <a:rPr lang="en-US" sz="1100" dirty="0">
                <a:latin typeface="Consolas" pitchFamily="49" charset="0"/>
                <a:ea typeface="Hack" pitchFamily="49" charset="0"/>
                <a:cs typeface="Consolas" pitchFamily="49" charset="0"/>
              </a:rPr>
              <a:t>);</a:t>
            </a:r>
          </a:p>
          <a:p>
            <a:r>
              <a:rPr lang="en-US" sz="1100" dirty="0">
                <a:latin typeface="Consolas" pitchFamily="49" charset="0"/>
                <a:ea typeface="Hack" pitchFamily="49" charset="0"/>
                <a:cs typeface="Consolas" pitchFamily="49" charset="0"/>
              </a:rPr>
              <a:t>                </a:t>
            </a:r>
            <a:r>
              <a:rPr lang="en-US" sz="1100" dirty="0">
                <a:solidFill>
                  <a:schemeClr val="bg1">
                    <a:lumMod val="50000"/>
                  </a:schemeClr>
                </a:solidFill>
                <a:latin typeface="Consolas" pitchFamily="49" charset="0"/>
                <a:ea typeface="Hack" pitchFamily="49" charset="0"/>
                <a:cs typeface="Consolas" pitchFamily="49" charset="0"/>
              </a:rPr>
              <a:t>// persistent state is managed by runtime environment</a:t>
            </a:r>
            <a:endParaRPr lang="en-US" sz="1100" dirty="0">
              <a:latin typeface="Consolas" pitchFamily="49" charset="0"/>
              <a:ea typeface="Hack" pitchFamily="49" charset="0"/>
              <a:cs typeface="Consolas" pitchFamily="49" charset="0"/>
            </a:endParaRPr>
          </a:p>
          <a:p>
            <a:r>
              <a:rPr lang="en-US" sz="1100" dirty="0">
                <a:latin typeface="Consolas" pitchFamily="49" charset="0"/>
                <a:ea typeface="Hack" pitchFamily="49" charset="0"/>
                <a:cs typeface="Consolas" pitchFamily="49" charset="0"/>
              </a:rPr>
              <a:t>                let </a:t>
            </a:r>
            <a:r>
              <a:rPr lang="en-US" sz="1100" dirty="0">
                <a:solidFill>
                  <a:srgbClr val="0000FF"/>
                </a:solidFill>
                <a:latin typeface="Consolas" pitchFamily="49" charset="0"/>
                <a:ea typeface="Hack" pitchFamily="49" charset="0"/>
                <a:cs typeface="Consolas" pitchFamily="49" charset="0"/>
              </a:rPr>
              <a:t>value</a:t>
            </a:r>
            <a:r>
              <a:rPr lang="en-US" sz="1100" dirty="0">
                <a:latin typeface="Consolas" pitchFamily="49" charset="0"/>
                <a:ea typeface="Hack" pitchFamily="49" charset="0"/>
                <a:cs typeface="Consolas" pitchFamily="49" charset="0"/>
              </a:rPr>
              <a:t> = </a:t>
            </a:r>
            <a:r>
              <a:rPr lang="en-US" sz="1100" dirty="0" err="1">
                <a:solidFill>
                  <a:srgbClr val="0000FF"/>
                </a:solidFill>
                <a:latin typeface="Consolas" pitchFamily="49" charset="0"/>
                <a:ea typeface="Hack" pitchFamily="49" charset="0"/>
                <a:cs typeface="Consolas" pitchFamily="49" charset="0"/>
              </a:rPr>
              <a:t>thing</a:t>
            </a:r>
            <a:r>
              <a:rPr lang="en-US" sz="1100" dirty="0" err="1">
                <a:latin typeface="Consolas" pitchFamily="49" charset="0"/>
                <a:ea typeface="Hack" pitchFamily="49" charset="0"/>
                <a:cs typeface="Consolas" pitchFamily="49" charset="0"/>
              </a:rPr>
              <a:t>.</a:t>
            </a:r>
            <a:r>
              <a:rPr lang="en-US" sz="1100" dirty="0" err="1">
                <a:solidFill>
                  <a:srgbClr val="FF0000"/>
                </a:solidFill>
                <a:latin typeface="Consolas" pitchFamily="49" charset="0"/>
                <a:ea typeface="Hack" pitchFamily="49" charset="0"/>
                <a:cs typeface="Consolas" pitchFamily="49" charset="0"/>
              </a:rPr>
              <a:t>getProperty</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"count"</a:t>
            </a:r>
            <a:r>
              <a:rPr lang="en-US" sz="1100" dirty="0">
                <a:latin typeface="Consolas" pitchFamily="49" charset="0"/>
                <a:ea typeface="Hack" pitchFamily="49" charset="0"/>
                <a:cs typeface="Consolas" pitchFamily="49" charset="0"/>
              </a:rPr>
              <a:t>) + 1;</a:t>
            </a:r>
          </a:p>
          <a:p>
            <a:r>
              <a:rPr lang="en-US" sz="1100" dirty="0">
                <a:latin typeface="Consolas" pitchFamily="49" charset="0"/>
                <a:ea typeface="Hack" pitchFamily="49" charset="0"/>
                <a:cs typeface="Consolas" pitchFamily="49" charset="0"/>
              </a:rPr>
              <a:t>                </a:t>
            </a:r>
            <a:r>
              <a:rPr lang="en-US" sz="1100" dirty="0" err="1">
                <a:solidFill>
                  <a:srgbClr val="0000FF"/>
                </a:solidFill>
                <a:latin typeface="Consolas" pitchFamily="49" charset="0"/>
                <a:ea typeface="Hack" pitchFamily="49" charset="0"/>
                <a:cs typeface="Consolas" pitchFamily="49" charset="0"/>
              </a:rPr>
              <a:t>thing</a:t>
            </a:r>
            <a:r>
              <a:rPr lang="en-US" sz="1100" dirty="0" err="1">
                <a:solidFill>
                  <a:srgbClr val="FF0000"/>
                </a:solidFill>
                <a:latin typeface="Consolas" pitchFamily="49" charset="0"/>
                <a:ea typeface="Hack" pitchFamily="49" charset="0"/>
                <a:cs typeface="Consolas" pitchFamily="49" charset="0"/>
              </a:rPr>
              <a:t>.setProperty</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"count"</a:t>
            </a:r>
            <a:r>
              <a:rPr lang="en-US" sz="1100" dirty="0">
                <a:latin typeface="Consolas" pitchFamily="49" charset="0"/>
                <a:ea typeface="Hack" pitchFamily="49" charset="0"/>
                <a:cs typeface="Consolas" pitchFamily="49" charset="0"/>
              </a:rPr>
              <a:t>, </a:t>
            </a:r>
            <a:r>
              <a:rPr lang="en-US" sz="1100" dirty="0">
                <a:solidFill>
                  <a:srgbClr val="0000FF"/>
                </a:solidFill>
                <a:latin typeface="Consolas" pitchFamily="49" charset="0"/>
                <a:ea typeface="Hack" pitchFamily="49" charset="0"/>
                <a:cs typeface="Consolas" pitchFamily="49" charset="0"/>
              </a:rPr>
              <a:t>value</a:t>
            </a:r>
            <a:r>
              <a:rPr lang="en-US" sz="1100" dirty="0">
                <a:latin typeface="Consolas" pitchFamily="49" charset="0"/>
                <a:ea typeface="Hack" pitchFamily="49" charset="0"/>
                <a:cs typeface="Consolas" pitchFamily="49" charset="0"/>
              </a:rPr>
              <a:t>);</a:t>
            </a:r>
          </a:p>
          <a:p>
            <a:r>
              <a:rPr lang="en-US" sz="1100" dirty="0">
                <a:latin typeface="Consolas" pitchFamily="49" charset="0"/>
                <a:ea typeface="Hack" pitchFamily="49" charset="0"/>
                <a:cs typeface="Consolas" pitchFamily="49" charset="0"/>
              </a:rPr>
              <a:t>                return </a:t>
            </a:r>
            <a:r>
              <a:rPr lang="en-US" sz="1100" dirty="0">
                <a:solidFill>
                  <a:srgbClr val="0000FF"/>
                </a:solidFill>
                <a:latin typeface="Consolas" pitchFamily="49" charset="0"/>
                <a:ea typeface="Hack" pitchFamily="49" charset="0"/>
                <a:cs typeface="Consolas" pitchFamily="49" charset="0"/>
              </a:rPr>
              <a:t>value</a:t>
            </a:r>
            <a:r>
              <a:rPr lang="en-US" sz="1100" dirty="0">
                <a:latin typeface="Consolas" pitchFamily="49" charset="0"/>
                <a:ea typeface="Hack" pitchFamily="49" charset="0"/>
                <a:cs typeface="Consolas" pitchFamily="49" charset="0"/>
              </a:rPr>
              <a:t>;</a:t>
            </a:r>
          </a:p>
          <a:p>
            <a:r>
              <a:rPr lang="en-US" sz="1100" dirty="0">
                <a:latin typeface="Consolas" pitchFamily="49" charset="0"/>
                <a:ea typeface="Hack" pitchFamily="49" charset="0"/>
                <a:cs typeface="Consolas" pitchFamily="49" charset="0"/>
              </a:rPr>
              <a:t>            });</a:t>
            </a:r>
          </a:p>
          <a:p>
            <a:r>
              <a:rPr lang="en-US" sz="1100" dirty="0">
                <a:latin typeface="Consolas" pitchFamily="49" charset="0"/>
                <a:ea typeface="Hack" pitchFamily="49" charset="0"/>
                <a:cs typeface="Consolas" pitchFamily="49" charset="0"/>
              </a:rPr>
              <a:t>        </a:t>
            </a:r>
            <a:r>
              <a:rPr lang="en-US" sz="1100" dirty="0">
                <a:solidFill>
                  <a:schemeClr val="bg1">
                    <a:lumMod val="50000"/>
                  </a:schemeClr>
                </a:solidFill>
                <a:latin typeface="Consolas" pitchFamily="49" charset="0"/>
                <a:ea typeface="Hack" pitchFamily="49" charset="0"/>
                <a:cs typeface="Consolas" pitchFamily="49" charset="0"/>
              </a:rPr>
              <a:t>// initialize state (transparent if local or remote Thing)</a:t>
            </a:r>
            <a:endParaRPr lang="en-US" sz="1100" dirty="0">
              <a:latin typeface="Consolas" pitchFamily="49" charset="0"/>
              <a:ea typeface="Hack" pitchFamily="49" charset="0"/>
              <a:cs typeface="Consolas" pitchFamily="49" charset="0"/>
            </a:endParaRPr>
          </a:p>
          <a:p>
            <a:r>
              <a:rPr lang="en-US" sz="1100" dirty="0">
                <a:latin typeface="Consolas" pitchFamily="49" charset="0"/>
                <a:ea typeface="Hack" pitchFamily="49" charset="0"/>
                <a:cs typeface="Consolas" pitchFamily="49" charset="0"/>
              </a:rPr>
              <a:t>        </a:t>
            </a:r>
            <a:r>
              <a:rPr lang="en-US" sz="1100" dirty="0" err="1">
                <a:solidFill>
                  <a:srgbClr val="0000FF"/>
                </a:solidFill>
                <a:latin typeface="Consolas" pitchFamily="49" charset="0"/>
                <a:ea typeface="Hack" pitchFamily="49" charset="0"/>
                <a:cs typeface="Consolas" pitchFamily="49" charset="0"/>
              </a:rPr>
              <a:t>thing</a:t>
            </a:r>
            <a:r>
              <a:rPr lang="en-US" sz="1100" dirty="0" err="1">
                <a:latin typeface="Consolas" pitchFamily="49" charset="0"/>
                <a:ea typeface="Hack" pitchFamily="49" charset="0"/>
                <a:cs typeface="Consolas" pitchFamily="49" charset="0"/>
              </a:rPr>
              <a:t>.</a:t>
            </a:r>
            <a:r>
              <a:rPr lang="en-US" sz="1100" dirty="0" err="1">
                <a:solidFill>
                  <a:srgbClr val="FF0000"/>
                </a:solidFill>
                <a:latin typeface="Consolas" pitchFamily="49" charset="0"/>
                <a:ea typeface="Hack" pitchFamily="49" charset="0"/>
                <a:cs typeface="Consolas" pitchFamily="49" charset="0"/>
              </a:rPr>
              <a:t>setProperty</a:t>
            </a:r>
            <a:r>
              <a:rPr lang="en-US" sz="1100" dirty="0">
                <a:latin typeface="Consolas" pitchFamily="49" charset="0"/>
                <a:ea typeface="Hack" pitchFamily="49" charset="0"/>
                <a:cs typeface="Consolas" pitchFamily="49" charset="0"/>
              </a:rPr>
              <a:t>(</a:t>
            </a:r>
            <a:r>
              <a:rPr lang="en-US" sz="1100" dirty="0">
                <a:solidFill>
                  <a:srgbClr val="00B050"/>
                </a:solidFill>
                <a:latin typeface="Consolas" pitchFamily="49" charset="0"/>
                <a:ea typeface="Hack" pitchFamily="49" charset="0"/>
                <a:cs typeface="Consolas" pitchFamily="49" charset="0"/>
              </a:rPr>
              <a:t>"count"</a:t>
            </a:r>
            <a:r>
              <a:rPr lang="en-US" sz="1100" dirty="0">
                <a:latin typeface="Consolas" pitchFamily="49" charset="0"/>
                <a:ea typeface="Hack" pitchFamily="49" charset="0"/>
                <a:cs typeface="Consolas" pitchFamily="49" charset="0"/>
              </a:rPr>
              <a:t>, 0);</a:t>
            </a:r>
          </a:p>
          <a:p>
            <a:r>
              <a:rPr lang="en-US" sz="1100" dirty="0">
                <a:latin typeface="Consolas" pitchFamily="49" charset="0"/>
                <a:ea typeface="Hack" pitchFamily="49" charset="0"/>
                <a:cs typeface="Consolas" pitchFamily="49" charset="0"/>
              </a:rPr>
              <a:t>    })</a:t>
            </a:r>
          </a:p>
          <a:p>
            <a:r>
              <a:rPr lang="en-US" sz="1100" dirty="0">
                <a:latin typeface="Consolas" pitchFamily="49" charset="0"/>
                <a:ea typeface="Hack" pitchFamily="49" charset="0"/>
                <a:cs typeface="Consolas" pitchFamily="49" charset="0"/>
              </a:rPr>
              <a:t>    .catch(console.err);</a:t>
            </a:r>
          </a:p>
        </p:txBody>
      </p:sp>
    </p:spTree>
    <p:extLst>
      <p:ext uri="{BB962C8B-B14F-4D97-AF65-F5344CB8AC3E}">
        <p14:creationId xmlns:p14="http://schemas.microsoft.com/office/powerpoint/2010/main" val="138156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Script Example (Consume Thing)</a:t>
            </a:r>
            <a:endParaRPr lang="en-US" dirty="0"/>
          </a:p>
        </p:txBody>
      </p:sp>
      <p:sp>
        <p:nvSpPr>
          <p:cNvPr id="4" name="Rechteck 3"/>
          <p:cNvSpPr/>
          <p:nvPr/>
        </p:nvSpPr>
        <p:spPr>
          <a:xfrm>
            <a:off x="1240554" y="1597319"/>
            <a:ext cx="6831378" cy="3139321"/>
          </a:xfrm>
          <a:prstGeom prst="rect">
            <a:avLst/>
          </a:prstGeom>
        </p:spPr>
        <p:txBody>
          <a:bodyPr wrap="square">
            <a:spAutoFit/>
          </a:bodyPr>
          <a:lstStyle/>
          <a:p>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create</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software</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object</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to</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represent</a:t>
            </a:r>
            <a:r>
              <a:rPr lang="de-DE" sz="1100" dirty="0">
                <a:solidFill>
                  <a:schemeClr val="bg1">
                    <a:lumMod val="50000"/>
                  </a:schemeClr>
                </a:solidFill>
                <a:latin typeface="Consolas" pitchFamily="49" charset="0"/>
                <a:cs typeface="Consolas" pitchFamily="49" charset="0"/>
              </a:rPr>
              <a:t> remote Thing </a:t>
            </a:r>
            <a:r>
              <a:rPr lang="de-DE" sz="1100" dirty="0" err="1">
                <a:solidFill>
                  <a:schemeClr val="bg1">
                    <a:lumMod val="50000"/>
                  </a:schemeClr>
                </a:solidFill>
                <a:latin typeface="Consolas" pitchFamily="49" charset="0"/>
                <a:cs typeface="Consolas" pitchFamily="49" charset="0"/>
              </a:rPr>
              <a:t>based</a:t>
            </a:r>
            <a:r>
              <a:rPr lang="de-DE" sz="1100" dirty="0">
                <a:solidFill>
                  <a:schemeClr val="bg1">
                    <a:lumMod val="50000"/>
                  </a:schemeClr>
                </a:solidFill>
                <a:latin typeface="Consolas" pitchFamily="49" charset="0"/>
                <a:cs typeface="Consolas" pitchFamily="49" charset="0"/>
              </a:rPr>
              <a:t> on TD URI</a:t>
            </a:r>
          </a:p>
          <a:p>
            <a:r>
              <a:rPr lang="de-DE" sz="1100" b="1" dirty="0" err="1">
                <a:solidFill>
                  <a:srgbClr val="4A7B7C"/>
                </a:solidFill>
                <a:latin typeface="Consolas" pitchFamily="49" charset="0"/>
                <a:cs typeface="Consolas" pitchFamily="49" charset="0"/>
              </a:rPr>
              <a:t>WoT</a:t>
            </a:r>
            <a:r>
              <a:rPr lang="de-DE" sz="1100" dirty="0" err="1">
                <a:latin typeface="Consolas" pitchFamily="49" charset="0"/>
                <a:cs typeface="Consolas" pitchFamily="49" charset="0"/>
              </a:rPr>
              <a:t>.</a:t>
            </a:r>
            <a:r>
              <a:rPr lang="de-DE" sz="1100" dirty="0" err="1">
                <a:solidFill>
                  <a:srgbClr val="FF0000"/>
                </a:solidFill>
                <a:latin typeface="Consolas" pitchFamily="49" charset="0"/>
                <a:cs typeface="Consolas" pitchFamily="49" charset="0"/>
              </a:rPr>
              <a:t>consumeDescriptionUri</a:t>
            </a:r>
            <a:r>
              <a:rPr lang="de-DE" sz="1100" dirty="0">
                <a:latin typeface="Consolas" pitchFamily="49" charset="0"/>
                <a:cs typeface="Consolas" pitchFamily="49" charset="0"/>
              </a:rPr>
              <a:t>(</a:t>
            </a:r>
            <a:r>
              <a:rPr lang="de-DE" sz="1100" dirty="0">
                <a:solidFill>
                  <a:srgbClr val="00B050"/>
                </a:solidFill>
                <a:latin typeface="Consolas" pitchFamily="49" charset="0"/>
                <a:cs typeface="Consolas" pitchFamily="49" charset="0"/>
              </a:rPr>
              <a:t>"http://servient.example.com/things/counter"</a:t>
            </a:r>
            <a:r>
              <a:rPr lang="de-DE" sz="1100" dirty="0">
                <a:latin typeface="Consolas" pitchFamily="49" charset="0"/>
                <a:cs typeface="Consolas" pitchFamily="49" charset="0"/>
              </a:rPr>
              <a:t>)</a:t>
            </a:r>
          </a:p>
          <a:p>
            <a:r>
              <a:rPr lang="de-DE" sz="1100" dirty="0">
                <a:latin typeface="Consolas" pitchFamily="49" charset="0"/>
                <a:cs typeface="Consolas" pitchFamily="49" charset="0"/>
              </a:rPr>
              <a:t>    </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use</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promise</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to</a:t>
            </a:r>
            <a:r>
              <a:rPr lang="de-DE" sz="1100" dirty="0">
                <a:solidFill>
                  <a:schemeClr val="bg1">
                    <a:lumMod val="50000"/>
                  </a:schemeClr>
                </a:solidFill>
                <a:latin typeface="Consolas" pitchFamily="49" charset="0"/>
                <a:cs typeface="Consolas" pitchFamily="49" charset="0"/>
              </a:rPr>
              <a:t> handle </a:t>
            </a:r>
            <a:r>
              <a:rPr lang="de-DE" sz="1100" dirty="0" err="1">
                <a:solidFill>
                  <a:schemeClr val="bg1">
                    <a:lumMod val="50000"/>
                  </a:schemeClr>
                </a:solidFill>
                <a:latin typeface="Consolas" pitchFamily="49" charset="0"/>
                <a:cs typeface="Consolas" pitchFamily="49" charset="0"/>
              </a:rPr>
              <a:t>asynchronous</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creation</a:t>
            </a:r>
            <a:endParaRPr lang="de-DE" sz="1100" dirty="0">
              <a:latin typeface="Consolas" pitchFamily="49" charset="0"/>
              <a:cs typeface="Consolas" pitchFamily="49" charset="0"/>
            </a:endParaRPr>
          </a:p>
          <a:p>
            <a:r>
              <a:rPr lang="de-DE" sz="1100" dirty="0">
                <a:latin typeface="Consolas" pitchFamily="49" charset="0"/>
                <a:cs typeface="Consolas" pitchFamily="49" charset="0"/>
              </a:rPr>
              <a:t>    .</a:t>
            </a:r>
            <a:r>
              <a:rPr lang="de-DE" sz="1100" dirty="0" err="1">
                <a:latin typeface="Consolas" pitchFamily="49" charset="0"/>
                <a:cs typeface="Consolas" pitchFamily="49" charset="0"/>
              </a:rPr>
              <a:t>then</a:t>
            </a:r>
            <a:r>
              <a:rPr lang="de-DE" sz="1100" dirty="0">
                <a:latin typeface="Consolas" pitchFamily="49" charset="0"/>
                <a:cs typeface="Consolas" pitchFamily="49" charset="0"/>
              </a:rPr>
              <a:t>( (</a:t>
            </a:r>
            <a:r>
              <a:rPr lang="de-DE" sz="1100" dirty="0" err="1">
                <a:solidFill>
                  <a:srgbClr val="0000FF"/>
                </a:solidFill>
                <a:latin typeface="Consolas" pitchFamily="49" charset="0"/>
                <a:cs typeface="Consolas" pitchFamily="49" charset="0"/>
              </a:rPr>
              <a:t>counter</a:t>
            </a:r>
            <a:r>
              <a:rPr lang="de-DE" sz="1100" dirty="0">
                <a:latin typeface="Consolas" pitchFamily="49" charset="0"/>
                <a:cs typeface="Consolas" pitchFamily="49" charset="0"/>
              </a:rPr>
              <a:t>) =&gt; {</a:t>
            </a:r>
          </a:p>
          <a:p>
            <a:r>
              <a:rPr lang="de-DE" sz="1100" dirty="0">
                <a:latin typeface="Consolas" pitchFamily="49" charset="0"/>
                <a:cs typeface="Consolas" pitchFamily="49" charset="0"/>
              </a:rPr>
              <a:t>        </a:t>
            </a:r>
            <a:r>
              <a:rPr lang="de-DE" sz="1100" dirty="0" err="1">
                <a:solidFill>
                  <a:srgbClr val="0000FF"/>
                </a:solidFill>
                <a:latin typeface="Consolas" pitchFamily="49" charset="0"/>
                <a:cs typeface="Consolas" pitchFamily="49" charset="0"/>
              </a:rPr>
              <a:t>counter</a:t>
            </a:r>
            <a:endParaRPr lang="de-DE" sz="1100" dirty="0">
              <a:solidFill>
                <a:srgbClr val="0000FF"/>
              </a:solidFill>
              <a:latin typeface="Consolas" pitchFamily="49" charset="0"/>
              <a:cs typeface="Consolas" pitchFamily="49" charset="0"/>
            </a:endParaRPr>
          </a:p>
          <a:p>
            <a:r>
              <a:rPr lang="de-DE" sz="1100" dirty="0">
                <a:solidFill>
                  <a:srgbClr val="0000FF"/>
                </a:solidFill>
                <a:latin typeface="Consolas" pitchFamily="49" charset="0"/>
                <a:cs typeface="Consolas" pitchFamily="49" charset="0"/>
              </a:rPr>
              <a:t>            </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invoke</a:t>
            </a:r>
            <a:r>
              <a:rPr lang="de-DE" sz="1100" dirty="0">
                <a:solidFill>
                  <a:schemeClr val="bg1">
                    <a:lumMod val="50000"/>
                  </a:schemeClr>
                </a:solidFill>
                <a:latin typeface="Consolas" pitchFamily="49" charset="0"/>
                <a:cs typeface="Consolas" pitchFamily="49" charset="0"/>
              </a:rPr>
              <a:t> an Action </a:t>
            </a:r>
            <a:r>
              <a:rPr lang="de-DE" sz="1100" dirty="0" err="1">
                <a:solidFill>
                  <a:schemeClr val="bg1">
                    <a:lumMod val="50000"/>
                  </a:schemeClr>
                </a:solidFill>
                <a:latin typeface="Consolas" pitchFamily="49" charset="0"/>
                <a:cs typeface="Consolas" pitchFamily="49" charset="0"/>
              </a:rPr>
              <a:t>without</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arguments</a:t>
            </a:r>
            <a:endParaRPr lang="de-DE" sz="1100" dirty="0">
              <a:solidFill>
                <a:srgbClr val="0000FF"/>
              </a:solidFill>
              <a:latin typeface="Consolas" pitchFamily="49" charset="0"/>
              <a:cs typeface="Consolas" pitchFamily="49" charset="0"/>
            </a:endParaRPr>
          </a:p>
          <a:p>
            <a:r>
              <a:rPr lang="de-DE" sz="1100" dirty="0">
                <a:latin typeface="Consolas" pitchFamily="49" charset="0"/>
                <a:cs typeface="Consolas" pitchFamily="49" charset="0"/>
              </a:rPr>
              <a:t>            .</a:t>
            </a:r>
            <a:r>
              <a:rPr lang="de-DE" sz="1100" dirty="0" err="1">
                <a:solidFill>
                  <a:srgbClr val="FF0000"/>
                </a:solidFill>
                <a:latin typeface="Consolas" pitchFamily="49" charset="0"/>
                <a:cs typeface="Consolas" pitchFamily="49" charset="0"/>
              </a:rPr>
              <a:t>invokeAction</a:t>
            </a:r>
            <a:r>
              <a:rPr lang="de-DE" sz="1100" dirty="0">
                <a:latin typeface="Consolas" pitchFamily="49" charset="0"/>
                <a:cs typeface="Consolas" pitchFamily="49" charset="0"/>
              </a:rPr>
              <a:t>(</a:t>
            </a:r>
            <a:r>
              <a:rPr lang="de-DE" sz="1100" dirty="0">
                <a:solidFill>
                  <a:srgbClr val="00B050"/>
                </a:solidFill>
                <a:latin typeface="Consolas" pitchFamily="49" charset="0"/>
                <a:cs typeface="Consolas" pitchFamily="49" charset="0"/>
              </a:rPr>
              <a:t>"</a:t>
            </a:r>
            <a:r>
              <a:rPr lang="de-DE" sz="1100" dirty="0" err="1">
                <a:solidFill>
                  <a:srgbClr val="00B050"/>
                </a:solidFill>
                <a:latin typeface="Consolas" pitchFamily="49" charset="0"/>
                <a:cs typeface="Consolas" pitchFamily="49" charset="0"/>
              </a:rPr>
              <a:t>increment</a:t>
            </a:r>
            <a:r>
              <a:rPr lang="de-DE" sz="1100" dirty="0">
                <a:solidFill>
                  <a:srgbClr val="00B050"/>
                </a:solidFill>
                <a:latin typeface="Consolas" pitchFamily="49" charset="0"/>
                <a:cs typeface="Consolas" pitchFamily="49" charset="0"/>
              </a:rPr>
              <a:t>"</a:t>
            </a:r>
            <a:r>
              <a:rPr lang="de-DE" sz="1100" dirty="0">
                <a:latin typeface="Consolas" pitchFamily="49" charset="0"/>
                <a:cs typeface="Consolas" pitchFamily="49" charset="0"/>
              </a:rPr>
              <a:t>)</a:t>
            </a:r>
          </a:p>
          <a:p>
            <a:r>
              <a:rPr lang="de-DE" sz="1100" dirty="0">
                <a:latin typeface="Consolas" pitchFamily="49" charset="0"/>
                <a:cs typeface="Consolas" pitchFamily="49" charset="0"/>
              </a:rPr>
              <a:t>                </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which</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is</a:t>
            </a:r>
            <a:r>
              <a:rPr lang="de-DE" sz="1100" dirty="0">
                <a:solidFill>
                  <a:schemeClr val="bg1">
                    <a:lumMod val="50000"/>
                  </a:schemeClr>
                </a:solidFill>
                <a:latin typeface="Consolas" pitchFamily="49" charset="0"/>
                <a:cs typeface="Consolas" pitchFamily="49" charset="0"/>
              </a:rPr>
              <a:t> an </a:t>
            </a:r>
            <a:r>
              <a:rPr lang="de-DE" sz="1100" dirty="0" err="1">
                <a:solidFill>
                  <a:schemeClr val="bg1">
                    <a:lumMod val="50000"/>
                  </a:schemeClr>
                </a:solidFill>
                <a:latin typeface="Consolas" pitchFamily="49" charset="0"/>
                <a:cs typeface="Consolas" pitchFamily="49" charset="0"/>
              </a:rPr>
              <a:t>asynchronous</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call</a:t>
            </a:r>
            <a:r>
              <a:rPr lang="de-DE" sz="1100" dirty="0">
                <a:solidFill>
                  <a:schemeClr val="bg1">
                    <a:lumMod val="50000"/>
                  </a:schemeClr>
                </a:solidFill>
                <a:latin typeface="Consolas" pitchFamily="49" charset="0"/>
                <a:cs typeface="Consolas" pitchFamily="49" charset="0"/>
              </a:rPr>
              <a:t> -&gt; </a:t>
            </a:r>
            <a:r>
              <a:rPr lang="de-DE" sz="1100" dirty="0" err="1">
                <a:solidFill>
                  <a:schemeClr val="bg1">
                    <a:lumMod val="50000"/>
                  </a:schemeClr>
                </a:solidFill>
                <a:latin typeface="Consolas" pitchFamily="49" charset="0"/>
                <a:cs typeface="Consolas" pitchFamily="49" charset="0"/>
              </a:rPr>
              <a:t>promise</a:t>
            </a:r>
            <a:endParaRPr lang="de-DE" sz="1100" dirty="0">
              <a:latin typeface="Consolas" pitchFamily="49" charset="0"/>
              <a:cs typeface="Consolas" pitchFamily="49" charset="0"/>
            </a:endParaRPr>
          </a:p>
          <a:p>
            <a:r>
              <a:rPr lang="de-DE" sz="1100" dirty="0">
                <a:latin typeface="Consolas" pitchFamily="49" charset="0"/>
                <a:cs typeface="Consolas" pitchFamily="49" charset="0"/>
              </a:rPr>
              <a:t>                .</a:t>
            </a:r>
            <a:r>
              <a:rPr lang="de-DE" sz="1100" dirty="0" err="1">
                <a:latin typeface="Consolas" pitchFamily="49" charset="0"/>
                <a:cs typeface="Consolas" pitchFamily="49" charset="0"/>
              </a:rPr>
              <a:t>then</a:t>
            </a:r>
            <a:r>
              <a:rPr lang="de-DE" sz="1100" dirty="0">
                <a:latin typeface="Consolas" pitchFamily="49" charset="0"/>
                <a:cs typeface="Consolas" pitchFamily="49" charset="0"/>
              </a:rPr>
              <a:t>( () =&gt; {</a:t>
            </a:r>
          </a:p>
          <a:p>
            <a:r>
              <a:rPr lang="de-DE" sz="1100" dirty="0">
                <a:latin typeface="Consolas" pitchFamily="49" charset="0"/>
                <a:cs typeface="Consolas" pitchFamily="49" charset="0"/>
              </a:rPr>
              <a:t>                    console.log(</a:t>
            </a:r>
            <a:r>
              <a:rPr lang="de-DE" sz="1100" dirty="0">
                <a:solidFill>
                  <a:srgbClr val="00B050"/>
                </a:solidFill>
                <a:latin typeface="Consolas" pitchFamily="49" charset="0"/>
                <a:cs typeface="Consolas" pitchFamily="49" charset="0"/>
              </a:rPr>
              <a:t>"</a:t>
            </a:r>
            <a:r>
              <a:rPr lang="de-DE" sz="1100" dirty="0" err="1">
                <a:solidFill>
                  <a:srgbClr val="00B050"/>
                </a:solidFill>
                <a:latin typeface="Consolas" pitchFamily="49" charset="0"/>
                <a:cs typeface="Consolas" pitchFamily="49" charset="0"/>
              </a:rPr>
              <a:t>incremented</a:t>
            </a:r>
            <a:r>
              <a:rPr lang="de-DE" sz="1100" dirty="0">
                <a:solidFill>
                  <a:srgbClr val="00B050"/>
                </a:solidFill>
                <a:latin typeface="Consolas" pitchFamily="49" charset="0"/>
                <a:cs typeface="Consolas" pitchFamily="49" charset="0"/>
              </a:rPr>
              <a:t>"</a:t>
            </a:r>
            <a:r>
              <a:rPr lang="de-DE" sz="1100" dirty="0">
                <a:latin typeface="Consolas" pitchFamily="49" charset="0"/>
                <a:cs typeface="Consolas" pitchFamily="49" charset="0"/>
              </a:rPr>
              <a:t>);</a:t>
            </a:r>
          </a:p>
          <a:p>
            <a:r>
              <a:rPr lang="de-DE" sz="1100" dirty="0">
                <a:latin typeface="Consolas" pitchFamily="49" charset="0"/>
                <a:cs typeface="Consolas" pitchFamily="49" charset="0"/>
              </a:rPr>
              <a:t>                    </a:t>
            </a:r>
            <a:r>
              <a:rPr lang="de-DE" sz="1100" dirty="0" err="1">
                <a:solidFill>
                  <a:srgbClr val="0000FF"/>
                </a:solidFill>
                <a:latin typeface="Consolas" pitchFamily="49" charset="0"/>
                <a:cs typeface="Consolas" pitchFamily="49" charset="0"/>
              </a:rPr>
              <a:t>counter</a:t>
            </a:r>
            <a:endParaRPr lang="de-DE" sz="1100" dirty="0">
              <a:solidFill>
                <a:srgbClr val="0000FF"/>
              </a:solidFill>
              <a:latin typeface="Consolas" pitchFamily="49" charset="0"/>
              <a:cs typeface="Consolas" pitchFamily="49" charset="0"/>
            </a:endParaRPr>
          </a:p>
          <a:p>
            <a:r>
              <a:rPr lang="de-DE" sz="1100" dirty="0">
                <a:solidFill>
                  <a:srgbClr val="0000FF"/>
                </a:solidFill>
                <a:latin typeface="Consolas" pitchFamily="49" charset="0"/>
                <a:cs typeface="Consolas" pitchFamily="49" charset="0"/>
              </a:rPr>
              <a:t>                        </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read</a:t>
            </a:r>
            <a:r>
              <a:rPr lang="de-DE" sz="1100" dirty="0">
                <a:solidFill>
                  <a:schemeClr val="bg1">
                    <a:lumMod val="50000"/>
                  </a:schemeClr>
                </a:solidFill>
                <a:latin typeface="Consolas" pitchFamily="49" charset="0"/>
                <a:cs typeface="Consolas" pitchFamily="49" charset="0"/>
              </a:rPr>
              <a:t> Property (</a:t>
            </a:r>
            <a:r>
              <a:rPr lang="de-DE" sz="1100" dirty="0" err="1">
                <a:solidFill>
                  <a:schemeClr val="bg1">
                    <a:lumMod val="50000"/>
                  </a:schemeClr>
                </a:solidFill>
                <a:latin typeface="Consolas" pitchFamily="49" charset="0"/>
                <a:cs typeface="Consolas" pitchFamily="49" charset="0"/>
              </a:rPr>
              <a:t>async</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to</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confirm</a:t>
            </a:r>
            <a:r>
              <a:rPr lang="de-DE" sz="1100" dirty="0">
                <a:solidFill>
                  <a:schemeClr val="bg1">
                    <a:lumMod val="50000"/>
                  </a:schemeClr>
                </a:solidFill>
                <a:latin typeface="Consolas" pitchFamily="49" charset="0"/>
                <a:cs typeface="Consolas" pitchFamily="49" charset="0"/>
              </a:rPr>
              <a:t> </a:t>
            </a:r>
            <a:r>
              <a:rPr lang="de-DE" sz="1100" dirty="0" err="1">
                <a:solidFill>
                  <a:schemeClr val="bg1">
                    <a:lumMod val="50000"/>
                  </a:schemeClr>
                </a:solidFill>
                <a:latin typeface="Consolas" pitchFamily="49" charset="0"/>
                <a:cs typeface="Consolas" pitchFamily="49" charset="0"/>
              </a:rPr>
              <a:t>increment</a:t>
            </a:r>
            <a:endParaRPr lang="de-DE" sz="1100" dirty="0">
              <a:solidFill>
                <a:srgbClr val="0000FF"/>
              </a:solidFill>
              <a:latin typeface="Consolas" pitchFamily="49" charset="0"/>
              <a:cs typeface="Consolas" pitchFamily="49" charset="0"/>
            </a:endParaRPr>
          </a:p>
          <a:p>
            <a:r>
              <a:rPr lang="de-DE" sz="1100" dirty="0">
                <a:latin typeface="Consolas" pitchFamily="49" charset="0"/>
                <a:cs typeface="Consolas" pitchFamily="49" charset="0"/>
              </a:rPr>
              <a:t>                        .</a:t>
            </a:r>
            <a:r>
              <a:rPr lang="de-DE" sz="1100" dirty="0" err="1">
                <a:solidFill>
                  <a:srgbClr val="FF0000"/>
                </a:solidFill>
                <a:latin typeface="Consolas" pitchFamily="49" charset="0"/>
                <a:cs typeface="Consolas" pitchFamily="49" charset="0"/>
              </a:rPr>
              <a:t>getProperty</a:t>
            </a:r>
            <a:r>
              <a:rPr lang="de-DE" sz="1100" dirty="0">
                <a:latin typeface="Consolas" pitchFamily="49" charset="0"/>
                <a:cs typeface="Consolas" pitchFamily="49" charset="0"/>
              </a:rPr>
              <a:t>(</a:t>
            </a:r>
            <a:r>
              <a:rPr lang="de-DE" sz="1100" dirty="0">
                <a:solidFill>
                  <a:srgbClr val="00B050"/>
                </a:solidFill>
                <a:latin typeface="Consolas" pitchFamily="49" charset="0"/>
                <a:cs typeface="Consolas" pitchFamily="49" charset="0"/>
              </a:rPr>
              <a:t>"</a:t>
            </a:r>
            <a:r>
              <a:rPr lang="de-DE" sz="1100" dirty="0" err="1">
                <a:solidFill>
                  <a:srgbClr val="00B050"/>
                </a:solidFill>
                <a:latin typeface="Consolas" pitchFamily="49" charset="0"/>
                <a:cs typeface="Consolas" pitchFamily="49" charset="0"/>
              </a:rPr>
              <a:t>count</a:t>
            </a:r>
            <a:r>
              <a:rPr lang="de-DE" sz="1100" dirty="0">
                <a:solidFill>
                  <a:srgbClr val="00B050"/>
                </a:solidFill>
                <a:latin typeface="Consolas" pitchFamily="49" charset="0"/>
                <a:cs typeface="Consolas" pitchFamily="49" charset="0"/>
              </a:rPr>
              <a:t>"</a:t>
            </a:r>
            <a:r>
              <a:rPr lang="de-DE" sz="1100" dirty="0">
                <a:latin typeface="Consolas" pitchFamily="49" charset="0"/>
                <a:cs typeface="Consolas" pitchFamily="49" charset="0"/>
              </a:rPr>
              <a:t>).</a:t>
            </a:r>
            <a:r>
              <a:rPr lang="de-DE" sz="1100" dirty="0" err="1">
                <a:latin typeface="Consolas" pitchFamily="49" charset="0"/>
                <a:cs typeface="Consolas" pitchFamily="49" charset="0"/>
              </a:rPr>
              <a:t>then</a:t>
            </a:r>
            <a:r>
              <a:rPr lang="de-DE" sz="1100" dirty="0">
                <a:latin typeface="Consolas" pitchFamily="49" charset="0"/>
                <a:cs typeface="Consolas" pitchFamily="49" charset="0"/>
              </a:rPr>
              <a:t>( (</a:t>
            </a:r>
            <a:r>
              <a:rPr lang="de-DE" sz="1100" dirty="0" err="1">
                <a:solidFill>
                  <a:srgbClr val="0000FF"/>
                </a:solidFill>
                <a:latin typeface="Consolas" pitchFamily="49" charset="0"/>
                <a:cs typeface="Consolas" pitchFamily="49" charset="0"/>
              </a:rPr>
              <a:t>count</a:t>
            </a:r>
            <a:r>
              <a:rPr lang="de-DE" sz="1100" dirty="0">
                <a:latin typeface="Consolas" pitchFamily="49" charset="0"/>
                <a:cs typeface="Consolas" pitchFamily="49" charset="0"/>
              </a:rPr>
              <a:t>) =&gt; {</a:t>
            </a:r>
          </a:p>
          <a:p>
            <a:r>
              <a:rPr lang="de-DE" sz="1100" dirty="0">
                <a:latin typeface="Consolas" pitchFamily="49" charset="0"/>
                <a:cs typeface="Consolas" pitchFamily="49" charset="0"/>
              </a:rPr>
              <a:t>                                console.log(</a:t>
            </a:r>
            <a:r>
              <a:rPr lang="de-DE" sz="1100" dirty="0">
                <a:solidFill>
                  <a:srgbClr val="00B050"/>
                </a:solidFill>
                <a:latin typeface="Consolas" pitchFamily="49" charset="0"/>
                <a:cs typeface="Consolas" pitchFamily="49" charset="0"/>
              </a:rPr>
              <a:t>"</a:t>
            </a:r>
            <a:r>
              <a:rPr lang="de-DE" sz="1100" dirty="0" err="1">
                <a:solidFill>
                  <a:srgbClr val="00B050"/>
                </a:solidFill>
                <a:latin typeface="Consolas" pitchFamily="49" charset="0"/>
                <a:cs typeface="Consolas" pitchFamily="49" charset="0"/>
              </a:rPr>
              <a:t>new</a:t>
            </a:r>
            <a:r>
              <a:rPr lang="de-DE" sz="1100" dirty="0">
                <a:solidFill>
                  <a:srgbClr val="00B050"/>
                </a:solidFill>
                <a:latin typeface="Consolas" pitchFamily="49" charset="0"/>
                <a:cs typeface="Consolas" pitchFamily="49" charset="0"/>
              </a:rPr>
              <a:t> </a:t>
            </a:r>
            <a:r>
              <a:rPr lang="de-DE" sz="1100" dirty="0" err="1">
                <a:solidFill>
                  <a:srgbClr val="00B050"/>
                </a:solidFill>
                <a:latin typeface="Consolas" pitchFamily="49" charset="0"/>
                <a:cs typeface="Consolas" pitchFamily="49" charset="0"/>
              </a:rPr>
              <a:t>state</a:t>
            </a:r>
            <a:r>
              <a:rPr lang="de-DE" sz="1100" dirty="0">
                <a:solidFill>
                  <a:srgbClr val="00B050"/>
                </a:solidFill>
                <a:latin typeface="Consolas" pitchFamily="49" charset="0"/>
                <a:cs typeface="Consolas" pitchFamily="49" charset="0"/>
              </a:rPr>
              <a:t> </a:t>
            </a:r>
            <a:r>
              <a:rPr lang="de-DE" sz="1100" dirty="0" err="1">
                <a:solidFill>
                  <a:srgbClr val="00B050"/>
                </a:solidFill>
                <a:latin typeface="Consolas" pitchFamily="49" charset="0"/>
                <a:cs typeface="Consolas" pitchFamily="49" charset="0"/>
              </a:rPr>
              <a:t>is</a:t>
            </a:r>
            <a:r>
              <a:rPr lang="de-DE" sz="1100" dirty="0">
                <a:solidFill>
                  <a:srgbClr val="00B050"/>
                </a:solidFill>
                <a:latin typeface="Consolas" pitchFamily="49" charset="0"/>
                <a:cs typeface="Consolas" pitchFamily="49" charset="0"/>
              </a:rPr>
              <a:t> "</a:t>
            </a:r>
            <a:r>
              <a:rPr lang="de-DE" sz="1100" dirty="0">
                <a:latin typeface="Consolas" pitchFamily="49" charset="0"/>
                <a:cs typeface="Consolas" pitchFamily="49" charset="0"/>
              </a:rPr>
              <a:t> + </a:t>
            </a:r>
            <a:r>
              <a:rPr lang="de-DE" sz="1100" dirty="0" err="1">
                <a:solidFill>
                  <a:srgbClr val="0000FF"/>
                </a:solidFill>
                <a:latin typeface="Consolas" pitchFamily="49" charset="0"/>
                <a:cs typeface="Consolas" pitchFamily="49" charset="0"/>
              </a:rPr>
              <a:t>count</a:t>
            </a:r>
            <a:r>
              <a:rPr lang="de-DE" sz="1100" dirty="0">
                <a:latin typeface="Consolas" pitchFamily="49" charset="0"/>
                <a:cs typeface="Consolas" pitchFamily="49" charset="0"/>
              </a:rPr>
              <a:t>);</a:t>
            </a:r>
          </a:p>
          <a:p>
            <a:r>
              <a:rPr lang="de-DE" sz="1100" dirty="0">
                <a:latin typeface="Consolas" pitchFamily="49" charset="0"/>
                <a:cs typeface="Consolas" pitchFamily="49" charset="0"/>
              </a:rPr>
              <a:t>                            });</a:t>
            </a:r>
          </a:p>
          <a:p>
            <a:r>
              <a:rPr lang="de-DE" sz="1100" dirty="0">
                <a:latin typeface="Consolas" pitchFamily="49" charset="0"/>
                <a:cs typeface="Consolas" pitchFamily="49" charset="0"/>
              </a:rPr>
              <a:t>                }).catch(</a:t>
            </a:r>
            <a:r>
              <a:rPr lang="de-DE" sz="1100" dirty="0" err="1">
                <a:latin typeface="Consolas" pitchFamily="49" charset="0"/>
                <a:cs typeface="Consolas" pitchFamily="49" charset="0"/>
              </a:rPr>
              <a:t>console.error</a:t>
            </a:r>
            <a:r>
              <a:rPr lang="de-DE" sz="1100" dirty="0">
                <a:latin typeface="Consolas" pitchFamily="49" charset="0"/>
                <a:cs typeface="Consolas" pitchFamily="49" charset="0"/>
              </a:rPr>
              <a:t>);</a:t>
            </a:r>
          </a:p>
          <a:p>
            <a:r>
              <a:rPr lang="de-DE" sz="1100" dirty="0">
                <a:latin typeface="Consolas" pitchFamily="49" charset="0"/>
                <a:cs typeface="Consolas" pitchFamily="49" charset="0"/>
              </a:rPr>
              <a:t>    })</a:t>
            </a:r>
          </a:p>
          <a:p>
            <a:r>
              <a:rPr lang="de-DE" sz="1100" dirty="0">
                <a:latin typeface="Consolas" pitchFamily="49" charset="0"/>
                <a:cs typeface="Consolas" pitchFamily="49" charset="0"/>
              </a:rPr>
              <a:t>    .catch(</a:t>
            </a:r>
            <a:r>
              <a:rPr lang="de-DE" sz="1100" dirty="0" err="1">
                <a:latin typeface="Consolas" pitchFamily="49" charset="0"/>
                <a:cs typeface="Consolas" pitchFamily="49" charset="0"/>
              </a:rPr>
              <a:t>console.error</a:t>
            </a:r>
            <a:r>
              <a:rPr lang="de-DE" sz="1100" dirty="0">
                <a:latin typeface="Consolas" pitchFamily="49" charset="0"/>
                <a:cs typeface="Consolas" pitchFamily="49" charset="0"/>
              </a:rPr>
              <a:t>);</a:t>
            </a:r>
          </a:p>
        </p:txBody>
      </p:sp>
    </p:spTree>
    <p:extLst>
      <p:ext uri="{BB962C8B-B14F-4D97-AF65-F5344CB8AC3E}">
        <p14:creationId xmlns:p14="http://schemas.microsoft.com/office/powerpoint/2010/main" val="3500966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smtClean="0"/>
              <a:t>WoT Scripting API</a:t>
            </a:r>
            <a:endParaRPr lang="en-US"/>
          </a:p>
        </p:txBody>
      </p:sp>
      <p:sp>
        <p:nvSpPr>
          <p:cNvPr id="3" name="Inhaltsplatzhalter 2"/>
          <p:cNvSpPr>
            <a:spLocks noGrp="1"/>
          </p:cNvSpPr>
          <p:nvPr>
            <p:ph idx="1"/>
          </p:nvPr>
        </p:nvSpPr>
        <p:spPr/>
        <p:txBody>
          <a:bodyPr>
            <a:normAutofit fontScale="92500" lnSpcReduction="10000"/>
          </a:bodyPr>
          <a:lstStyle/>
          <a:p>
            <a:r>
              <a:rPr lang="en-US" sz="2100" dirty="0"/>
              <a:t>Standard API for IoT applications (cf. Web browser)</a:t>
            </a:r>
          </a:p>
          <a:p>
            <a:pPr lvl="1"/>
            <a:r>
              <a:rPr lang="en-US" sz="1800" dirty="0"/>
              <a:t>Discovery with different mechanisms</a:t>
            </a:r>
          </a:p>
          <a:p>
            <a:pPr lvl="1"/>
            <a:r>
              <a:rPr lang="en-US" sz="1800" dirty="0"/>
              <a:t>Client to remote Things and local hardware</a:t>
            </a:r>
          </a:p>
          <a:p>
            <a:pPr lvl="1"/>
            <a:r>
              <a:rPr lang="en-US" sz="1800" dirty="0"/>
              <a:t>Server for remote Things</a:t>
            </a:r>
          </a:p>
          <a:p>
            <a:r>
              <a:rPr lang="en-US" sz="2100" dirty="0"/>
              <a:t>Hiding state management and </a:t>
            </a:r>
            <a:r>
              <a:rPr lang="en-US" sz="2100" dirty="0" err="1"/>
              <a:t>asynchronicity</a:t>
            </a:r>
            <a:endParaRPr lang="en-US" sz="2100" dirty="0"/>
          </a:p>
          <a:p>
            <a:r>
              <a:rPr lang="en-US" sz="2100" dirty="0"/>
              <a:t>Initial focus on JavaScript (</a:t>
            </a:r>
            <a:r>
              <a:rPr lang="en-US" sz="2100" b="1" dirty="0">
                <a:solidFill>
                  <a:srgbClr val="4A7B7C"/>
                </a:solidFill>
              </a:rPr>
              <a:t>Web</a:t>
            </a:r>
            <a:r>
              <a:rPr lang="en-US" sz="2100" dirty="0"/>
              <a:t> of Things)</a:t>
            </a:r>
          </a:p>
          <a:p>
            <a:r>
              <a:rPr lang="en-US" sz="2100" dirty="0"/>
              <a:t>Aiming to keep API definition language-agnostic</a:t>
            </a:r>
          </a:p>
          <a:p>
            <a:pPr lvl="1"/>
            <a:r>
              <a:rPr lang="en-US" sz="1800" dirty="0"/>
              <a:t>Possible other APIs in the future (e.g., </a:t>
            </a:r>
            <a:r>
              <a:rPr lang="en-US" sz="1800" dirty="0" err="1"/>
              <a:t>Lua</a:t>
            </a:r>
            <a:r>
              <a:rPr lang="en-US" sz="1800" dirty="0"/>
              <a:t>)</a:t>
            </a:r>
          </a:p>
        </p:txBody>
      </p:sp>
    </p:spTree>
    <p:extLst>
      <p:ext uri="{BB962C8B-B14F-4D97-AF65-F5344CB8AC3E}">
        <p14:creationId xmlns:p14="http://schemas.microsoft.com/office/powerpoint/2010/main" val="1110524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a:t>
            </a:r>
            <a:r>
              <a:rPr lang="ja-JP" altLang="en-US" dirty="0"/>
              <a:t> </a:t>
            </a:r>
            <a:r>
              <a:rPr lang="en-US" altLang="ja-JP" dirty="0" smtClean="0"/>
              <a:t>and W3C’s Standardization</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3</a:t>
            </a:fld>
            <a:endParaRPr lang="en-US"/>
          </a:p>
        </p:txBody>
      </p:sp>
    </p:spTree>
    <p:extLst>
      <p:ext uri="{BB962C8B-B14F-4D97-AF65-F5344CB8AC3E}">
        <p14:creationId xmlns:p14="http://schemas.microsoft.com/office/powerpoint/2010/main" val="2359896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W3C </a:t>
            </a:r>
            <a:r>
              <a:rPr lang="en-US" dirty="0" err="1" smtClean="0"/>
              <a:t>WoT</a:t>
            </a:r>
            <a:r>
              <a:rPr lang="en-US" dirty="0" smtClean="0"/>
              <a:t> </a:t>
            </a:r>
            <a:r>
              <a:rPr lang="en-US" dirty="0" smtClean="0"/>
              <a:t>Roadmap</a:t>
            </a:r>
            <a:endParaRPr lang="en-US" dirty="0"/>
          </a:p>
        </p:txBody>
      </p:sp>
      <p:sp>
        <p:nvSpPr>
          <p:cNvPr id="5" name="Textplatzhalter 4"/>
          <p:cNvSpPr>
            <a:spLocks noGrp="1"/>
          </p:cNvSpPr>
          <p:nvPr>
            <p:ph type="body" idx="1"/>
          </p:nvPr>
        </p:nvSpPr>
        <p:spPr/>
        <p:txBody>
          <a:bodyPr/>
          <a:lstStyle/>
          <a:p>
            <a:r>
              <a:rPr lang="en-US" dirty="0" smtClean="0">
                <a:hlinkClick r:id="rId2"/>
              </a:rPr>
              <a:t>https://www.w3.org/WoT/IG/wiki/Roadmap</a:t>
            </a:r>
            <a:endParaRPr lang="en-US" dirty="0" smtClean="0"/>
          </a:p>
        </p:txBody>
      </p:sp>
    </p:spTree>
    <p:extLst>
      <p:ext uri="{BB962C8B-B14F-4D97-AF65-F5344CB8AC3E}">
        <p14:creationId xmlns:p14="http://schemas.microsoft.com/office/powerpoint/2010/main" val="3835859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W3C WoT Task Forces</a:t>
            </a:r>
            <a:endParaRPr lang="en-US" dirty="0"/>
          </a:p>
        </p:txBody>
      </p:sp>
      <p:sp>
        <p:nvSpPr>
          <p:cNvPr id="3" name="Inhaltsplatzhalter 2"/>
          <p:cNvSpPr>
            <a:spLocks noGrp="1"/>
          </p:cNvSpPr>
          <p:nvPr>
            <p:ph idx="1"/>
          </p:nvPr>
        </p:nvSpPr>
        <p:spPr>
          <a:xfrm>
            <a:off x="4835929" y="1735283"/>
            <a:ext cx="6172200" cy="3943350"/>
          </a:xfrm>
        </p:spPr>
        <p:txBody>
          <a:bodyPr>
            <a:normAutofit/>
          </a:bodyPr>
          <a:lstStyle/>
          <a:p>
            <a:r>
              <a:rPr lang="en-US" dirty="0" smtClean="0"/>
              <a:t>WG</a:t>
            </a:r>
          </a:p>
          <a:p>
            <a:pPr lvl="1"/>
            <a:r>
              <a:rPr lang="en-US" b="1" dirty="0" smtClean="0"/>
              <a:t>Architecture</a:t>
            </a:r>
            <a:r>
              <a:rPr lang="en-US" dirty="0" smtClean="0"/>
              <a:t> (has deliverable)</a:t>
            </a:r>
            <a:endParaRPr lang="en-US" b="1" dirty="0" smtClean="0"/>
          </a:p>
          <a:p>
            <a:pPr lvl="1"/>
            <a:r>
              <a:rPr lang="en-US" b="1" dirty="0" smtClean="0"/>
              <a:t>Thing Description</a:t>
            </a:r>
            <a:r>
              <a:rPr lang="en-US" dirty="0" smtClean="0"/>
              <a:t> (has deliverable)</a:t>
            </a:r>
            <a:endParaRPr lang="en-US" b="1" dirty="0" smtClean="0"/>
          </a:p>
          <a:p>
            <a:pPr lvl="2"/>
            <a:r>
              <a:rPr lang="en-US" dirty="0" smtClean="0"/>
              <a:t>Type System (JSON Schema Extensions)</a:t>
            </a:r>
          </a:p>
          <a:p>
            <a:pPr lvl="2"/>
            <a:r>
              <a:rPr lang="en-US" dirty="0" smtClean="0"/>
              <a:t>Hypermedia (Actions, error handling, …)</a:t>
            </a:r>
          </a:p>
          <a:p>
            <a:pPr lvl="1"/>
            <a:r>
              <a:rPr lang="en-US" b="1" dirty="0" smtClean="0"/>
              <a:t>Scripting API</a:t>
            </a:r>
            <a:r>
              <a:rPr lang="en-US" dirty="0" smtClean="0"/>
              <a:t> (has deliverable)</a:t>
            </a:r>
            <a:endParaRPr lang="en-US" b="1" dirty="0" smtClean="0"/>
          </a:p>
          <a:p>
            <a:pPr lvl="1"/>
            <a:r>
              <a:rPr lang="en-US" b="1" dirty="0" smtClean="0"/>
              <a:t>Binding Templates</a:t>
            </a:r>
            <a:r>
              <a:rPr lang="en-US" dirty="0" smtClean="0"/>
              <a:t> (has deliverable)</a:t>
            </a:r>
            <a:endParaRPr lang="en-US" b="1" dirty="0" smtClean="0"/>
          </a:p>
          <a:p>
            <a:pPr lvl="1"/>
            <a:r>
              <a:rPr lang="en-US" dirty="0" smtClean="0"/>
              <a:t>Security &amp; Privacy</a:t>
            </a:r>
          </a:p>
          <a:p>
            <a:pPr marL="171450" lvl="1" indent="0">
              <a:buNone/>
            </a:pPr>
            <a:endParaRPr lang="en-US" dirty="0" smtClean="0">
              <a:solidFill>
                <a:schemeClr val="bg1">
                  <a:lumMod val="65000"/>
                </a:schemeClr>
              </a:solidFill>
            </a:endParaRPr>
          </a:p>
        </p:txBody>
      </p:sp>
      <p:sp>
        <p:nvSpPr>
          <p:cNvPr id="5" name="Inhaltsplatzhalter 2"/>
          <p:cNvSpPr txBox="1">
            <a:spLocks/>
          </p:cNvSpPr>
          <p:nvPr/>
        </p:nvSpPr>
        <p:spPr>
          <a:xfrm>
            <a:off x="424067" y="1723852"/>
            <a:ext cx="6172200" cy="3943350"/>
          </a:xfrm>
          <a:prstGeom prst="rect">
            <a:avLst/>
          </a:prstGeom>
        </p:spPr>
        <p:txBody>
          <a:bodyPr vert="horz" lIns="91440" tIns="45720" rIns="91440" bIns="45720" rtlCol="0">
            <a:normAutofit/>
          </a:bodyPr>
          <a:lstStyle>
            <a:lvl1pPr marL="171450" indent="-171450" algn="l" defTabSz="685800" rtl="0" eaLnBrk="1" latinLnBrk="0" hangingPunct="1">
              <a:spcBef>
                <a:spcPts val="1500"/>
              </a:spcBef>
              <a:buClr>
                <a:schemeClr val="tx1">
                  <a:lumMod val="50000"/>
                  <a:lumOff val="50000"/>
                </a:schemeClr>
              </a:buClr>
              <a:buSzPct val="70000"/>
              <a:buFont typeface="Wingdings" pitchFamily="2" charset="2"/>
              <a:buChar char="l"/>
              <a:defRPr sz="1500" kern="1200">
                <a:solidFill>
                  <a:schemeClr val="tx1">
                    <a:lumMod val="75000"/>
                    <a:lumOff val="25000"/>
                  </a:schemeClr>
                </a:solidFill>
                <a:latin typeface="+mn-lt"/>
                <a:ea typeface="+mn-ea"/>
                <a:cs typeface="+mn-cs"/>
              </a:defRPr>
            </a:lvl1pPr>
            <a:lvl2pPr marL="3429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2pPr>
            <a:lvl3pPr marL="5143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3pPr>
            <a:lvl4pPr marL="6858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4pPr>
            <a:lvl5pPr marL="8572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IG</a:t>
            </a:r>
          </a:p>
          <a:p>
            <a:pPr lvl="1"/>
            <a:r>
              <a:rPr lang="en-US" b="1" dirty="0" smtClean="0"/>
              <a:t>Current Practices</a:t>
            </a:r>
            <a:r>
              <a:rPr lang="en-US" dirty="0" smtClean="0"/>
              <a:t> (has deliverable)</a:t>
            </a:r>
            <a:endParaRPr lang="en-US" b="1" dirty="0" smtClean="0"/>
          </a:p>
          <a:p>
            <a:pPr lvl="1"/>
            <a:r>
              <a:rPr lang="en-US" dirty="0" smtClean="0"/>
              <a:t>Testing (</a:t>
            </a:r>
            <a:r>
              <a:rPr lang="en-US" dirty="0" err="1" smtClean="0"/>
              <a:t>PlugFest</a:t>
            </a:r>
            <a:r>
              <a:rPr lang="en-US" dirty="0" smtClean="0"/>
              <a:t> scenarios)</a:t>
            </a:r>
          </a:p>
          <a:p>
            <a:pPr lvl="1"/>
            <a:r>
              <a:rPr lang="en-US" dirty="0" smtClean="0"/>
              <a:t>Thing Lifecycle</a:t>
            </a:r>
          </a:p>
          <a:p>
            <a:pPr lvl="1"/>
            <a:r>
              <a:rPr lang="en-US" dirty="0" smtClean="0"/>
              <a:t>Synchronization of </a:t>
            </a:r>
            <a:r>
              <a:rPr lang="en-US" dirty="0" err="1" smtClean="0"/>
              <a:t>Servients</a:t>
            </a:r>
            <a:endParaRPr lang="en-US" dirty="0" smtClean="0"/>
          </a:p>
          <a:p>
            <a:pPr lvl="1"/>
            <a:r>
              <a:rPr lang="en-US" dirty="0" smtClean="0"/>
              <a:t>Linked Data and Semantic Processing</a:t>
            </a:r>
          </a:p>
          <a:p>
            <a:pPr lvl="1"/>
            <a:r>
              <a:rPr lang="en-US" dirty="0" smtClean="0">
                <a:solidFill>
                  <a:schemeClr val="tx1"/>
                </a:solidFill>
              </a:rPr>
              <a:t>Demonstrators (You’re wanted </a:t>
            </a:r>
            <a:r>
              <a:rPr lang="en-US" dirty="0" smtClean="0">
                <a:solidFill>
                  <a:schemeClr val="tx1"/>
                </a:solidFill>
                <a:sym typeface="Wingdings" panose="05000000000000000000" pitchFamily="2" charset="2"/>
              </a:rPr>
              <a:t>)</a:t>
            </a:r>
            <a:endParaRPr lang="en-US" dirty="0" smtClean="0">
              <a:solidFill>
                <a:schemeClr val="tx1"/>
              </a:solidFill>
            </a:endParaRPr>
          </a:p>
        </p:txBody>
      </p:sp>
    </p:spTree>
    <p:extLst>
      <p:ext uri="{BB962C8B-B14F-4D97-AF65-F5344CB8AC3E}">
        <p14:creationId xmlns:p14="http://schemas.microsoft.com/office/powerpoint/2010/main" val="24961724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smtClean="0"/>
              <a:t>W3C WoT Liaisons</a:t>
            </a:r>
            <a:endParaRPr lang="en-US"/>
          </a:p>
        </p:txBody>
      </p:sp>
      <p:sp>
        <p:nvSpPr>
          <p:cNvPr id="3" name="Inhaltsplatzhalter 2"/>
          <p:cNvSpPr>
            <a:spLocks noGrp="1"/>
          </p:cNvSpPr>
          <p:nvPr>
            <p:ph idx="1"/>
          </p:nvPr>
        </p:nvSpPr>
        <p:spPr>
          <a:xfrm>
            <a:off x="424067" y="1661214"/>
            <a:ext cx="6515100" cy="3801870"/>
          </a:xfrm>
        </p:spPr>
        <p:txBody>
          <a:bodyPr>
            <a:normAutofit/>
          </a:bodyPr>
          <a:lstStyle/>
          <a:p>
            <a:r>
              <a:rPr lang="en-US" sz="1400" b="1" dirty="0" smtClean="0"/>
              <a:t>IETF / IRTF</a:t>
            </a:r>
          </a:p>
          <a:p>
            <a:pPr lvl="1"/>
            <a:r>
              <a:rPr lang="en-US" sz="1400" dirty="0" smtClean="0"/>
              <a:t>Established, joint meetings since Nov 2015</a:t>
            </a:r>
          </a:p>
          <a:p>
            <a:r>
              <a:rPr lang="en-US" sz="1400" b="1" dirty="0" smtClean="0"/>
              <a:t>Open Connectivity Foundation (OCF)</a:t>
            </a:r>
          </a:p>
          <a:p>
            <a:pPr lvl="1"/>
            <a:r>
              <a:rPr lang="en-US" sz="1400" dirty="0" smtClean="0"/>
              <a:t>Established, active alignment and joint </a:t>
            </a:r>
            <a:r>
              <a:rPr lang="en-US" sz="1400" dirty="0" err="1" smtClean="0"/>
              <a:t>PlugFest</a:t>
            </a:r>
            <a:r>
              <a:rPr lang="en-US" sz="1400" dirty="0" smtClean="0"/>
              <a:t> coming up</a:t>
            </a:r>
          </a:p>
          <a:p>
            <a:r>
              <a:rPr lang="en-US" sz="1400" b="1" dirty="0" smtClean="0"/>
              <a:t>oneM2M</a:t>
            </a:r>
          </a:p>
          <a:p>
            <a:pPr lvl="1"/>
            <a:r>
              <a:rPr lang="en-US" sz="1400" dirty="0" smtClean="0"/>
              <a:t>Established, commonality identified and preparing input</a:t>
            </a:r>
          </a:p>
        </p:txBody>
      </p:sp>
      <p:sp>
        <p:nvSpPr>
          <p:cNvPr id="5" name="Inhaltsplatzhalter 2"/>
          <p:cNvSpPr txBox="1">
            <a:spLocks/>
          </p:cNvSpPr>
          <p:nvPr/>
        </p:nvSpPr>
        <p:spPr>
          <a:xfrm>
            <a:off x="5213203" y="1679927"/>
            <a:ext cx="6515100" cy="3801870"/>
          </a:xfrm>
          <a:prstGeom prst="rect">
            <a:avLst/>
          </a:prstGeom>
        </p:spPr>
        <p:txBody>
          <a:bodyPr vert="horz" lIns="91440" tIns="45720" rIns="91440" bIns="45720" rtlCol="0">
            <a:normAutofit/>
          </a:bodyPr>
          <a:lstStyle>
            <a:lvl1pPr marL="171450" indent="-171450" algn="l" defTabSz="685800" rtl="0" eaLnBrk="1" latinLnBrk="0" hangingPunct="1">
              <a:spcBef>
                <a:spcPts val="1500"/>
              </a:spcBef>
              <a:buClr>
                <a:schemeClr val="tx1">
                  <a:lumMod val="50000"/>
                  <a:lumOff val="50000"/>
                </a:schemeClr>
              </a:buClr>
              <a:buSzPct val="70000"/>
              <a:buFont typeface="Wingdings" pitchFamily="2" charset="2"/>
              <a:buChar char="l"/>
              <a:defRPr sz="1500" kern="1200">
                <a:solidFill>
                  <a:schemeClr val="tx1">
                    <a:lumMod val="75000"/>
                    <a:lumOff val="25000"/>
                  </a:schemeClr>
                </a:solidFill>
                <a:latin typeface="+mn-lt"/>
                <a:ea typeface="+mn-ea"/>
                <a:cs typeface="+mn-cs"/>
              </a:defRPr>
            </a:lvl1pPr>
            <a:lvl2pPr marL="3429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2pPr>
            <a:lvl3pPr marL="5143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3pPr>
            <a:lvl4pPr marL="6858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4pPr>
            <a:lvl5pPr marL="8572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smtClean="0">
                <a:solidFill>
                  <a:schemeClr val="tx1"/>
                </a:solidFill>
              </a:rPr>
              <a:t>OPC Foundation</a:t>
            </a:r>
          </a:p>
          <a:p>
            <a:pPr lvl="1"/>
            <a:r>
              <a:rPr lang="en-US" sz="1400" dirty="0" smtClean="0"/>
              <a:t>Established, need to agree on strategy etc.</a:t>
            </a:r>
          </a:p>
          <a:p>
            <a:r>
              <a:rPr lang="en-US" sz="1400" b="1" dirty="0" err="1" smtClean="0"/>
              <a:t>Plattform</a:t>
            </a:r>
            <a:r>
              <a:rPr lang="en-US" sz="1400" b="1" dirty="0" smtClean="0"/>
              <a:t> </a:t>
            </a:r>
            <a:r>
              <a:rPr lang="en-US" sz="1400" b="1" dirty="0" err="1" smtClean="0"/>
              <a:t>Industrie</a:t>
            </a:r>
            <a:r>
              <a:rPr lang="en-US" sz="1400" b="1" dirty="0" smtClean="0"/>
              <a:t> 4.0</a:t>
            </a:r>
          </a:p>
          <a:p>
            <a:pPr lvl="1"/>
            <a:r>
              <a:rPr lang="en-US" sz="1400" dirty="0" smtClean="0"/>
              <a:t>Initial conference calls</a:t>
            </a:r>
          </a:p>
          <a:p>
            <a:r>
              <a:rPr lang="en-US" sz="1400" b="1" dirty="0" err="1" smtClean="0"/>
              <a:t>OpenFog</a:t>
            </a:r>
            <a:endParaRPr lang="en-US" sz="1400" b="1" dirty="0" smtClean="0"/>
          </a:p>
          <a:p>
            <a:pPr lvl="1"/>
            <a:r>
              <a:rPr lang="en-US" sz="1400" dirty="0" smtClean="0"/>
              <a:t>Initial outreach</a:t>
            </a:r>
            <a:endParaRPr lang="en-US" sz="1400" dirty="0"/>
          </a:p>
        </p:txBody>
      </p:sp>
    </p:spTree>
    <p:extLst>
      <p:ext uri="{BB962C8B-B14F-4D97-AF65-F5344CB8AC3E}">
        <p14:creationId xmlns:p14="http://schemas.microsoft.com/office/powerpoint/2010/main" val="2072001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WG Roadmap</a:t>
            </a:r>
            <a:endParaRPr lang="en-US" dirty="0"/>
          </a:p>
        </p:txBody>
      </p:sp>
      <p:sp>
        <p:nvSpPr>
          <p:cNvPr id="3" name="Inhaltsplatzhalter 2"/>
          <p:cNvSpPr>
            <a:spLocks noGrp="1"/>
          </p:cNvSpPr>
          <p:nvPr>
            <p:ph idx="1"/>
          </p:nvPr>
        </p:nvSpPr>
        <p:spPr>
          <a:xfrm>
            <a:off x="660435" y="644369"/>
            <a:ext cx="6515100" cy="5143500"/>
          </a:xfrm>
        </p:spPr>
        <p:txBody>
          <a:bodyPr anchor="ctr">
            <a:noAutofit/>
          </a:bodyPr>
          <a:lstStyle/>
          <a:p>
            <a:r>
              <a:rPr lang="en-US" sz="1200" dirty="0"/>
              <a:t>2017-02 (Santa Clara F2F)</a:t>
            </a:r>
          </a:p>
          <a:p>
            <a:pPr lvl="1"/>
            <a:r>
              <a:rPr lang="en-US" sz="1200" dirty="0"/>
              <a:t>Create </a:t>
            </a:r>
            <a:r>
              <a:rPr lang="en-US" sz="1200" dirty="0" err="1"/>
              <a:t>GitHub</a:t>
            </a:r>
            <a:r>
              <a:rPr lang="en-US" sz="1200" dirty="0"/>
              <a:t> repos</a:t>
            </a:r>
          </a:p>
          <a:p>
            <a:r>
              <a:rPr lang="en-US" sz="1200" dirty="0"/>
              <a:t>2017-05 (Osaka F2F)</a:t>
            </a:r>
          </a:p>
          <a:p>
            <a:pPr lvl="1"/>
            <a:r>
              <a:rPr lang="en-US" sz="1200" dirty="0"/>
              <a:t>Graphical and RDF model of TD</a:t>
            </a:r>
          </a:p>
          <a:p>
            <a:pPr lvl="1"/>
            <a:r>
              <a:rPr lang="en-US" sz="1200" dirty="0"/>
              <a:t>Editor’s Drafts</a:t>
            </a:r>
          </a:p>
          <a:p>
            <a:pPr lvl="1"/>
            <a:r>
              <a:rPr lang="en-US" sz="1200" dirty="0"/>
              <a:t>RC for WoT Architecture First Public Working Draft (FPWD)</a:t>
            </a:r>
          </a:p>
          <a:p>
            <a:pPr lvl="1"/>
            <a:r>
              <a:rPr lang="en-US" sz="1200" dirty="0"/>
              <a:t>Start security review for WoT Architecture</a:t>
            </a:r>
          </a:p>
          <a:p>
            <a:r>
              <a:rPr lang="en-US" sz="1200" dirty="0"/>
              <a:t>2017-07 (</a:t>
            </a:r>
            <a:r>
              <a:rPr lang="en-US" sz="1200" dirty="0" err="1"/>
              <a:t>Düsseldof</a:t>
            </a:r>
            <a:r>
              <a:rPr lang="en-US" sz="1200" dirty="0"/>
              <a:t> F2F)</a:t>
            </a:r>
          </a:p>
          <a:p>
            <a:pPr lvl="1"/>
            <a:r>
              <a:rPr lang="en-US" sz="1200" dirty="0"/>
              <a:t>Finish security review for WoT Arch. with Internet Drafts (“security concepts”) for internal security review and IETF outreach</a:t>
            </a:r>
          </a:p>
          <a:p>
            <a:pPr lvl="1"/>
            <a:r>
              <a:rPr lang="en-US" sz="1200" dirty="0"/>
              <a:t>Draft for test suite (</a:t>
            </a:r>
            <a:r>
              <a:rPr lang="en-US" sz="1200" dirty="0" err="1"/>
              <a:t>Servient</a:t>
            </a:r>
            <a:r>
              <a:rPr lang="en-US" sz="1200" dirty="0"/>
              <a:t> emulator with automatic checks)</a:t>
            </a:r>
          </a:p>
          <a:p>
            <a:pPr lvl="1"/>
            <a:r>
              <a:rPr lang="en-US" sz="1200" dirty="0"/>
              <a:t>Release First Public Working Draft (FPWD) of </a:t>
            </a:r>
            <a:r>
              <a:rPr lang="en-US" sz="1200" dirty="0" err="1"/>
              <a:t>WoT</a:t>
            </a:r>
            <a:r>
              <a:rPr lang="en-US" sz="1200" dirty="0"/>
              <a:t> </a:t>
            </a:r>
            <a:r>
              <a:rPr lang="en-US" sz="1200" dirty="0" smtClean="0"/>
              <a:t>Architecture</a:t>
            </a:r>
          </a:p>
        </p:txBody>
      </p:sp>
    </p:spTree>
    <p:extLst>
      <p:ext uri="{BB962C8B-B14F-4D97-AF65-F5344CB8AC3E}">
        <p14:creationId xmlns:p14="http://schemas.microsoft.com/office/powerpoint/2010/main" val="10493486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WG Roadmap</a:t>
            </a:r>
            <a:endParaRPr lang="en-US" dirty="0"/>
          </a:p>
        </p:txBody>
      </p:sp>
      <p:sp>
        <p:nvSpPr>
          <p:cNvPr id="5" name="Inhaltsplatzhalter 2"/>
          <p:cNvSpPr txBox="1">
            <a:spLocks/>
          </p:cNvSpPr>
          <p:nvPr/>
        </p:nvSpPr>
        <p:spPr>
          <a:xfrm>
            <a:off x="522732" y="461196"/>
            <a:ext cx="6515100" cy="5143500"/>
          </a:xfrm>
          <a:prstGeom prst="rect">
            <a:avLst/>
          </a:prstGeom>
        </p:spPr>
        <p:txBody>
          <a:bodyPr vert="horz" lIns="91440" tIns="45720" rIns="91440" bIns="45720" rtlCol="0" anchor="ctr">
            <a:noAutofit/>
          </a:bodyPr>
          <a:lstStyle>
            <a:lvl1pPr marL="171450" indent="-171450" algn="l" defTabSz="685800" rtl="0" eaLnBrk="1" latinLnBrk="0" hangingPunct="1">
              <a:spcBef>
                <a:spcPts val="1500"/>
              </a:spcBef>
              <a:buClr>
                <a:schemeClr val="tx1">
                  <a:lumMod val="50000"/>
                  <a:lumOff val="50000"/>
                </a:schemeClr>
              </a:buClr>
              <a:buSzPct val="70000"/>
              <a:buFont typeface="Wingdings" pitchFamily="2" charset="2"/>
              <a:buChar char="l"/>
              <a:defRPr sz="1500" kern="1200">
                <a:solidFill>
                  <a:schemeClr val="tx1">
                    <a:lumMod val="75000"/>
                    <a:lumOff val="25000"/>
                  </a:schemeClr>
                </a:solidFill>
                <a:latin typeface="+mn-lt"/>
                <a:ea typeface="+mn-ea"/>
                <a:cs typeface="+mn-cs"/>
              </a:defRPr>
            </a:lvl1pPr>
            <a:lvl2pPr marL="3429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2pPr>
            <a:lvl3pPr marL="5143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3pPr>
            <a:lvl4pPr marL="6858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4pPr>
            <a:lvl5pPr marL="8572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smtClean="0"/>
              <a:t>2017-11 (TPAC 2017, Burlingame, CA, USA)</a:t>
            </a:r>
          </a:p>
          <a:p>
            <a:pPr lvl="1"/>
            <a:r>
              <a:rPr lang="en-US" sz="1200" dirty="0" smtClean="0"/>
              <a:t>RCs for First Public Working Drafts</a:t>
            </a:r>
          </a:p>
          <a:p>
            <a:pPr lvl="1"/>
            <a:r>
              <a:rPr lang="en-US" sz="1200" dirty="0" smtClean="0"/>
              <a:t>RC Implementations and Test Suite</a:t>
            </a:r>
          </a:p>
          <a:p>
            <a:pPr lvl="1"/>
            <a:r>
              <a:rPr lang="en-US" sz="1200" dirty="0" smtClean="0"/>
              <a:t>Start security review</a:t>
            </a:r>
          </a:p>
          <a:p>
            <a:r>
              <a:rPr lang="en-US" sz="1200" dirty="0" smtClean="0"/>
              <a:t>2018-03 (London? F2F)</a:t>
            </a:r>
          </a:p>
          <a:p>
            <a:pPr lvl="1"/>
            <a:r>
              <a:rPr lang="en-US" sz="1200" dirty="0" smtClean="0"/>
              <a:t>Finish security review</a:t>
            </a:r>
          </a:p>
          <a:p>
            <a:pPr lvl="1"/>
            <a:r>
              <a:rPr lang="en-US" sz="1200" dirty="0" smtClean="0"/>
              <a:t>Release First Public Working Drafts (FPWDs)</a:t>
            </a:r>
          </a:p>
          <a:p>
            <a:r>
              <a:rPr lang="en-US" sz="1200" dirty="0" smtClean="0"/>
              <a:t>2018-05 (F2F at sec </a:t>
            </a:r>
            <a:r>
              <a:rPr lang="en-US" sz="1200" dirty="0" err="1" smtClean="0"/>
              <a:t>conf</a:t>
            </a:r>
            <a:r>
              <a:rPr lang="en-US" sz="1200" dirty="0" smtClean="0"/>
              <a:t>, Santa Clara?)</a:t>
            </a:r>
          </a:p>
          <a:p>
            <a:pPr lvl="1"/>
            <a:r>
              <a:rPr lang="en-US" sz="1200" dirty="0" smtClean="0"/>
              <a:t>Aggressive testing / adverse security testing?</a:t>
            </a:r>
          </a:p>
          <a:p>
            <a:r>
              <a:rPr lang="en-US" sz="1200" dirty="0" smtClean="0"/>
              <a:t>2018-07 (China? F2F)</a:t>
            </a:r>
          </a:p>
        </p:txBody>
      </p:sp>
    </p:spTree>
    <p:extLst>
      <p:ext uri="{BB962C8B-B14F-4D97-AF65-F5344CB8AC3E}">
        <p14:creationId xmlns:p14="http://schemas.microsoft.com/office/powerpoint/2010/main" val="28287420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en-US" dirty="0" smtClean="0"/>
              <a:t>WG Roadmap</a:t>
            </a:r>
            <a:endParaRPr lang="en-US" dirty="0"/>
          </a:p>
        </p:txBody>
      </p:sp>
      <p:sp>
        <p:nvSpPr>
          <p:cNvPr id="5" name="Inhaltsplatzhalter 2"/>
          <p:cNvSpPr txBox="1">
            <a:spLocks/>
          </p:cNvSpPr>
          <p:nvPr/>
        </p:nvSpPr>
        <p:spPr>
          <a:xfrm>
            <a:off x="321564" y="3996"/>
            <a:ext cx="6515100" cy="5143500"/>
          </a:xfrm>
          <a:prstGeom prst="rect">
            <a:avLst/>
          </a:prstGeom>
        </p:spPr>
        <p:txBody>
          <a:bodyPr vert="horz" lIns="91440" tIns="45720" rIns="91440" bIns="45720" rtlCol="0" anchor="ctr">
            <a:noAutofit/>
          </a:bodyPr>
          <a:lstStyle>
            <a:lvl1pPr marL="171450" indent="-171450" algn="l" defTabSz="685800" rtl="0" eaLnBrk="1" latinLnBrk="0" hangingPunct="1">
              <a:spcBef>
                <a:spcPts val="1500"/>
              </a:spcBef>
              <a:buClr>
                <a:schemeClr val="tx1">
                  <a:lumMod val="50000"/>
                  <a:lumOff val="50000"/>
                </a:schemeClr>
              </a:buClr>
              <a:buSzPct val="70000"/>
              <a:buFont typeface="Wingdings" pitchFamily="2" charset="2"/>
              <a:buChar char="l"/>
              <a:defRPr sz="1500" kern="1200">
                <a:solidFill>
                  <a:schemeClr val="tx1">
                    <a:lumMod val="75000"/>
                    <a:lumOff val="25000"/>
                  </a:schemeClr>
                </a:solidFill>
                <a:latin typeface="+mn-lt"/>
                <a:ea typeface="+mn-ea"/>
                <a:cs typeface="+mn-cs"/>
              </a:defRPr>
            </a:lvl1pPr>
            <a:lvl2pPr marL="3429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2pPr>
            <a:lvl3pPr marL="5143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3pPr>
            <a:lvl4pPr marL="6858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4pPr>
            <a:lvl5pPr marL="8572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200" dirty="0" smtClean="0"/>
          </a:p>
          <a:p>
            <a:r>
              <a:rPr lang="en-US" sz="1200" dirty="0" smtClean="0"/>
              <a:t>2018-10</a:t>
            </a:r>
          </a:p>
          <a:p>
            <a:pPr lvl="1"/>
            <a:r>
              <a:rPr lang="en-US" sz="1200" dirty="0" smtClean="0"/>
              <a:t>RCs for Candidate Recommendations</a:t>
            </a:r>
          </a:p>
          <a:p>
            <a:pPr lvl="1"/>
            <a:r>
              <a:rPr lang="en-US" sz="1200" dirty="0" smtClean="0"/>
              <a:t>Start security review</a:t>
            </a:r>
          </a:p>
          <a:p>
            <a:r>
              <a:rPr lang="en-US" sz="1200" dirty="0" smtClean="0"/>
              <a:t>2018-11 (TPAC 2018, Asia?)</a:t>
            </a:r>
          </a:p>
          <a:p>
            <a:pPr lvl="1"/>
            <a:r>
              <a:rPr lang="en-US" sz="1200" dirty="0" smtClean="0"/>
              <a:t>Finish security review</a:t>
            </a:r>
          </a:p>
          <a:p>
            <a:pPr lvl="1"/>
            <a:r>
              <a:rPr lang="en-US" sz="1200" dirty="0" smtClean="0"/>
              <a:t>Start release process</a:t>
            </a:r>
          </a:p>
          <a:p>
            <a:r>
              <a:rPr lang="en-US" sz="1200" dirty="0" smtClean="0"/>
              <a:t>2018-12 (end of current charter)</a:t>
            </a:r>
          </a:p>
          <a:p>
            <a:pPr lvl="1"/>
            <a:r>
              <a:rPr lang="en-US" sz="1200" dirty="0" smtClean="0"/>
              <a:t>Release Candidate Recommendations (CRs)</a:t>
            </a:r>
            <a:endParaRPr lang="en-US" sz="1200" dirty="0"/>
          </a:p>
        </p:txBody>
      </p:sp>
    </p:spTree>
    <p:extLst>
      <p:ext uri="{BB962C8B-B14F-4D97-AF65-F5344CB8AC3E}">
        <p14:creationId xmlns:p14="http://schemas.microsoft.com/office/powerpoint/2010/main" val="42774673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067" y="939930"/>
            <a:ext cx="8308975" cy="702571"/>
          </a:xfrm>
        </p:spPr>
        <p:txBody>
          <a:bodyPr/>
          <a:lstStyle/>
          <a:p>
            <a:r>
              <a:rPr lang="de-DE" dirty="0" smtClean="0"/>
              <a:t>W3C </a:t>
            </a:r>
            <a:r>
              <a:rPr lang="de-DE" dirty="0" err="1" smtClean="0"/>
              <a:t>WoT</a:t>
            </a:r>
            <a:r>
              <a:rPr lang="de-DE" dirty="0" smtClean="0"/>
              <a:t> Online Resources</a:t>
            </a:r>
            <a:endParaRPr lang="de-DE" dirty="0"/>
          </a:p>
        </p:txBody>
      </p:sp>
      <p:sp>
        <p:nvSpPr>
          <p:cNvPr id="3" name="Inhaltsplatzhalter 2"/>
          <p:cNvSpPr>
            <a:spLocks noGrp="1"/>
          </p:cNvSpPr>
          <p:nvPr>
            <p:ph idx="1"/>
          </p:nvPr>
        </p:nvSpPr>
        <p:spPr>
          <a:xfrm>
            <a:off x="155448" y="1663075"/>
            <a:ext cx="7410882" cy="3855876"/>
          </a:xfrm>
        </p:spPr>
        <p:txBody>
          <a:bodyPr>
            <a:noAutofit/>
          </a:bodyPr>
          <a:lstStyle/>
          <a:p>
            <a:r>
              <a:rPr lang="en-US" dirty="0"/>
              <a:t>W3C WoT Interest Group</a:t>
            </a:r>
          </a:p>
          <a:p>
            <a:pPr lvl="1"/>
            <a:r>
              <a:rPr lang="en-US" sz="1200" dirty="0">
                <a:hlinkClick r:id="rId2"/>
              </a:rPr>
              <a:t>https://www.w3.org/WoT/IG/</a:t>
            </a:r>
            <a:r>
              <a:rPr lang="en-US" sz="1200" dirty="0"/>
              <a:t> (blog)</a:t>
            </a:r>
          </a:p>
          <a:p>
            <a:pPr lvl="1"/>
            <a:r>
              <a:rPr lang="en-US" sz="1200" dirty="0">
                <a:hlinkClick r:id="rId2"/>
              </a:rPr>
              <a:t>https://www.w3.org/2016/07/wot-ig-charter.html</a:t>
            </a:r>
            <a:r>
              <a:rPr lang="en-US" sz="1200" dirty="0"/>
              <a:t> (charter)</a:t>
            </a:r>
            <a:endParaRPr lang="en-US" sz="1200" dirty="0">
              <a:hlinkClick r:id="rId2"/>
            </a:endParaRPr>
          </a:p>
          <a:p>
            <a:pPr lvl="1"/>
            <a:r>
              <a:rPr lang="en-US" sz="1200" dirty="0">
                <a:hlinkClick r:id="rId3"/>
              </a:rPr>
              <a:t>https://lists.w3.org/Archives/Public/public-wot-ig/</a:t>
            </a:r>
            <a:r>
              <a:rPr lang="en-US" sz="1200" dirty="0"/>
              <a:t> (subscribe to mailing list)</a:t>
            </a:r>
          </a:p>
          <a:p>
            <a:r>
              <a:rPr lang="en-US" dirty="0"/>
              <a:t>W3C WoT Working Group</a:t>
            </a:r>
          </a:p>
          <a:p>
            <a:pPr lvl="1"/>
            <a:r>
              <a:rPr lang="en-US" sz="1200" dirty="0">
                <a:hlinkClick r:id="rId4"/>
              </a:rPr>
              <a:t>https://www.w3.org/WoT/WG/</a:t>
            </a:r>
            <a:r>
              <a:rPr lang="en-US" sz="1200" dirty="0"/>
              <a:t> (dashboard)</a:t>
            </a:r>
          </a:p>
          <a:p>
            <a:pPr lvl="1"/>
            <a:r>
              <a:rPr lang="en-US" sz="1200" dirty="0">
                <a:hlinkClick r:id="rId5"/>
              </a:rPr>
              <a:t>https://www.w3.org/2016/12/wot-wg-2016.html</a:t>
            </a:r>
            <a:r>
              <a:rPr lang="en-US" sz="1200" dirty="0"/>
              <a:t> (charter)</a:t>
            </a:r>
          </a:p>
          <a:p>
            <a:r>
              <a:rPr lang="en-US" dirty="0"/>
              <a:t>W3C WoT Wiki (IG+WG organizational information)</a:t>
            </a:r>
          </a:p>
          <a:p>
            <a:pPr lvl="1"/>
            <a:r>
              <a:rPr lang="en-US" sz="1200" dirty="0">
                <a:hlinkClick r:id="rId6"/>
              </a:rPr>
              <a:t>https://www.w3.org/WoT/IG/wiki/Main_Page</a:t>
            </a:r>
            <a:r>
              <a:rPr lang="en-US" sz="1200" dirty="0"/>
              <a:t> </a:t>
            </a:r>
          </a:p>
          <a:p>
            <a:endParaRPr lang="en-US" sz="1200" dirty="0"/>
          </a:p>
        </p:txBody>
      </p:sp>
      <p:sp>
        <p:nvSpPr>
          <p:cNvPr id="4" name="Inhaltsplatzhalter 2"/>
          <p:cNvSpPr txBox="1">
            <a:spLocks/>
          </p:cNvSpPr>
          <p:nvPr/>
        </p:nvSpPr>
        <p:spPr>
          <a:xfrm>
            <a:off x="5373624" y="1683649"/>
            <a:ext cx="7410882" cy="3855876"/>
          </a:xfrm>
          <a:prstGeom prst="rect">
            <a:avLst/>
          </a:prstGeom>
        </p:spPr>
        <p:txBody>
          <a:bodyPr vert="horz" lIns="91440" tIns="45720" rIns="91440" bIns="45720" rtlCol="0">
            <a:noAutofit/>
          </a:bodyPr>
          <a:lstStyle>
            <a:lvl1pPr marL="171450" indent="-171450" algn="l" defTabSz="685800" rtl="0" eaLnBrk="1" latinLnBrk="0" hangingPunct="1">
              <a:spcBef>
                <a:spcPts val="1500"/>
              </a:spcBef>
              <a:buClr>
                <a:schemeClr val="tx1">
                  <a:lumMod val="50000"/>
                  <a:lumOff val="50000"/>
                </a:schemeClr>
              </a:buClr>
              <a:buSzPct val="70000"/>
              <a:buFont typeface="Wingdings" pitchFamily="2" charset="2"/>
              <a:buChar char="l"/>
              <a:defRPr sz="1500" kern="1200">
                <a:solidFill>
                  <a:schemeClr val="tx1">
                    <a:lumMod val="75000"/>
                    <a:lumOff val="25000"/>
                  </a:schemeClr>
                </a:solidFill>
                <a:latin typeface="+mn-lt"/>
                <a:ea typeface="+mn-ea"/>
                <a:cs typeface="+mn-cs"/>
              </a:defRPr>
            </a:lvl1pPr>
            <a:lvl2pPr marL="3429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2pPr>
            <a:lvl3pPr marL="5143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3pPr>
            <a:lvl4pPr marL="685800" indent="-171450" algn="l" defTabSz="685800" rtl="0" eaLnBrk="1" latinLnBrk="0" hangingPunct="1">
              <a:spcBef>
                <a:spcPts val="450"/>
              </a:spcBef>
              <a:buClr>
                <a:schemeClr val="tx1">
                  <a:lumMod val="85000"/>
                  <a:lumOff val="15000"/>
                </a:schemeClr>
              </a:buClr>
              <a:buSzPct val="70000"/>
              <a:buFont typeface="Wingdings" pitchFamily="2" charset="2"/>
              <a:buChar char="l"/>
              <a:defRPr sz="1350" kern="1200">
                <a:solidFill>
                  <a:schemeClr val="tx1">
                    <a:lumMod val="75000"/>
                    <a:lumOff val="25000"/>
                  </a:schemeClr>
                </a:solidFill>
                <a:latin typeface="+mn-lt"/>
                <a:ea typeface="+mn-ea"/>
                <a:cs typeface="+mn-cs"/>
              </a:defRPr>
            </a:lvl4pPr>
            <a:lvl5pPr marL="857250" indent="-171450" algn="l" defTabSz="685800" rtl="0" eaLnBrk="1" latinLnBrk="0" hangingPunct="1">
              <a:spcBef>
                <a:spcPts val="450"/>
              </a:spcBef>
              <a:buClr>
                <a:schemeClr val="tx1">
                  <a:lumMod val="50000"/>
                  <a:lumOff val="50000"/>
                </a:schemeClr>
              </a:buClr>
              <a:buSzPct val="70000"/>
              <a:buFont typeface="Wingdings" pitchFamily="2" charset="2"/>
              <a:buChar char="l"/>
              <a:defRPr sz="13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W3C </a:t>
            </a:r>
            <a:r>
              <a:rPr lang="en-US" dirty="0" err="1" smtClean="0"/>
              <a:t>WoT</a:t>
            </a:r>
            <a:r>
              <a:rPr lang="en-US" dirty="0" smtClean="0"/>
              <a:t> GitHub (IG technical proposals)</a:t>
            </a:r>
          </a:p>
          <a:p>
            <a:pPr lvl="1"/>
            <a:r>
              <a:rPr lang="en-US" sz="1200" dirty="0" smtClean="0">
                <a:hlinkClick r:id="rId7"/>
              </a:rPr>
              <a:t>https://github.com/w3c/wot</a:t>
            </a:r>
            <a:r>
              <a:rPr lang="en-US" sz="1200" dirty="0" smtClean="0"/>
              <a:t> </a:t>
            </a:r>
          </a:p>
          <a:p>
            <a:r>
              <a:rPr lang="en-US" dirty="0" smtClean="0"/>
              <a:t>W3C </a:t>
            </a:r>
            <a:r>
              <a:rPr lang="en-US" dirty="0" err="1" smtClean="0"/>
              <a:t>WoT</a:t>
            </a:r>
            <a:r>
              <a:rPr lang="en-US" dirty="0" smtClean="0"/>
              <a:t> WG Documents</a:t>
            </a:r>
          </a:p>
          <a:p>
            <a:pPr lvl="1"/>
            <a:r>
              <a:rPr lang="en-US" sz="1200" dirty="0" smtClean="0">
                <a:hlinkClick r:id="rId8"/>
              </a:rPr>
              <a:t>https://w3c.github.io/wot-architecture/</a:t>
            </a:r>
            <a:endParaRPr lang="en-US" sz="1200" dirty="0" smtClean="0"/>
          </a:p>
          <a:p>
            <a:pPr lvl="1"/>
            <a:r>
              <a:rPr lang="en-US" sz="1200" dirty="0" smtClean="0">
                <a:hlinkClick r:id="rId9"/>
              </a:rPr>
              <a:t>https://w3c.github.io/wot-thing-description/</a:t>
            </a:r>
            <a:endParaRPr lang="en-US" sz="1200" dirty="0" smtClean="0"/>
          </a:p>
          <a:p>
            <a:pPr lvl="1"/>
            <a:r>
              <a:rPr lang="en-US" sz="1200" dirty="0" smtClean="0">
                <a:hlinkClick r:id="rId10"/>
              </a:rPr>
              <a:t>https://w3c.github.io/wot-scripting-api/</a:t>
            </a:r>
            <a:endParaRPr lang="en-US" sz="1200" dirty="0" smtClean="0"/>
          </a:p>
          <a:p>
            <a:pPr lvl="1"/>
            <a:r>
              <a:rPr lang="en-US" sz="1200" dirty="0" smtClean="0">
                <a:hlinkClick r:id="rId11"/>
              </a:rPr>
              <a:t>https://w3c.github.io/wot-binding-templates/</a:t>
            </a:r>
            <a:endParaRPr lang="en-US" sz="1200" dirty="0"/>
          </a:p>
        </p:txBody>
      </p:sp>
    </p:spTree>
    <p:extLst>
      <p:ext uri="{BB962C8B-B14F-4D97-AF65-F5344CB8AC3E}">
        <p14:creationId xmlns:p14="http://schemas.microsoft.com/office/powerpoint/2010/main" val="43057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93531" y="1642501"/>
            <a:ext cx="8761510" cy="31743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0" name="Picture 4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41436" y="3659167"/>
            <a:ext cx="906034" cy="6040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0433" y="3733454"/>
            <a:ext cx="615336" cy="615336"/>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73080" y="3405857"/>
            <a:ext cx="1382263" cy="1105810"/>
          </a:xfrm>
          <a:prstGeom prst="rect">
            <a:avLst/>
          </a:prstGeom>
        </p:spPr>
      </p:pic>
      <p:pic>
        <p:nvPicPr>
          <p:cNvPr id="59" name="Picture 5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4022" y="4145627"/>
            <a:ext cx="1091930" cy="388719"/>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03505" y="3200312"/>
            <a:ext cx="951699" cy="673100"/>
          </a:xfrm>
          <a:prstGeom prst="rect">
            <a:avLst/>
          </a:prstGeom>
        </p:spPr>
      </p:pic>
      <p:sp>
        <p:nvSpPr>
          <p:cNvPr id="2" name="Title 1"/>
          <p:cNvSpPr>
            <a:spLocks noGrp="1"/>
          </p:cNvSpPr>
          <p:nvPr>
            <p:ph type="title"/>
          </p:nvPr>
        </p:nvSpPr>
        <p:spPr>
          <a:xfrm>
            <a:off x="424067" y="939930"/>
            <a:ext cx="8308975" cy="702571"/>
          </a:xfrm>
        </p:spPr>
        <p:txBody>
          <a:bodyPr/>
          <a:lstStyle/>
          <a:p>
            <a:r>
              <a:rPr lang="en-GB" dirty="0" smtClean="0"/>
              <a:t>Web of Things Participants</a:t>
            </a:r>
            <a:endParaRPr lang="en-GB" dirty="0"/>
          </a:p>
        </p:txBody>
      </p:sp>
      <p:sp>
        <p:nvSpPr>
          <p:cNvPr id="4" name="Slide Number Placeholder 3"/>
          <p:cNvSpPr>
            <a:spLocks noGrp="1"/>
          </p:cNvSpPr>
          <p:nvPr>
            <p:ph type="sldNum" sz="quarter" idx="12"/>
          </p:nvPr>
        </p:nvSpPr>
        <p:spPr/>
        <p:txBody>
          <a:bodyPr/>
          <a:lstStyle/>
          <a:p>
            <a:fld id="{E76FF339-C289-BD4E-BE3A-0EFF8D97C3C0}" type="slidenum">
              <a:rPr lang="en-US" smtClean="0"/>
              <a:pPr/>
              <a:t>37</a:t>
            </a:fld>
            <a:r>
              <a:rPr lang="en-US" smtClean="0"/>
              <a:t>/31</a:t>
            </a:r>
            <a:endParaRPr lang="en-US" dirty="0"/>
          </a:p>
        </p:txBody>
      </p:sp>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26874" y="3555804"/>
            <a:ext cx="824550" cy="858282"/>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8574" y="4003710"/>
            <a:ext cx="631274" cy="631274"/>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22867" y="2943456"/>
            <a:ext cx="468798" cy="46879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707188" y="3484623"/>
            <a:ext cx="1597981" cy="269660"/>
          </a:xfrm>
          <a:prstGeom prst="rect">
            <a:avLst/>
          </a:prstGeom>
        </p:spPr>
      </p:pic>
      <p:pic>
        <p:nvPicPr>
          <p:cNvPr id="10" name="Picture 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41337" y="2132362"/>
            <a:ext cx="1223862" cy="183931"/>
          </a:xfrm>
          <a:prstGeom prst="rect">
            <a:avLst/>
          </a:prstGeom>
        </p:spPr>
      </p:pic>
      <p:pic>
        <p:nvPicPr>
          <p:cNvPr id="11" name="Picture 1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34226" y="2503670"/>
            <a:ext cx="396374" cy="526443"/>
          </a:xfrm>
          <a:prstGeom prst="rect">
            <a:avLst/>
          </a:prstGeom>
        </p:spPr>
      </p:pic>
      <p:pic>
        <p:nvPicPr>
          <p:cNvPr id="12" name="Picture 1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552664" y="1708482"/>
            <a:ext cx="740405" cy="259142"/>
          </a:xfrm>
          <a:prstGeom prst="rect">
            <a:avLst/>
          </a:prstGeom>
        </p:spPr>
      </p:pic>
      <p:pic>
        <p:nvPicPr>
          <p:cNvPr id="13" name="Picture 1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179984" y="1695147"/>
            <a:ext cx="983568" cy="415636"/>
          </a:xfrm>
          <a:prstGeom prst="rect">
            <a:avLst/>
          </a:prstGeom>
        </p:spPr>
      </p:pic>
      <p:pic>
        <p:nvPicPr>
          <p:cNvPr id="14" name="Picture 1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24641" y="1340067"/>
            <a:ext cx="1251585" cy="1001268"/>
          </a:xfrm>
          <a:prstGeom prst="rect">
            <a:avLst/>
          </a:prstGeom>
        </p:spPr>
      </p:pic>
      <p:pic>
        <p:nvPicPr>
          <p:cNvPr id="15" name="Picture 1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11632" y="1642341"/>
            <a:ext cx="1153175" cy="320176"/>
          </a:xfrm>
          <a:prstGeom prst="rect">
            <a:avLst/>
          </a:prstGeom>
        </p:spPr>
      </p:pic>
      <p:pic>
        <p:nvPicPr>
          <p:cNvPr id="16" name="Picture 1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4921" y="2392966"/>
            <a:ext cx="889686" cy="504862"/>
          </a:xfrm>
          <a:prstGeom prst="rect">
            <a:avLst/>
          </a:prstGeom>
        </p:spPr>
      </p:pic>
      <p:pic>
        <p:nvPicPr>
          <p:cNvPr id="17" name="Picture 16"/>
          <p:cNvPicPr>
            <a:picLocks noChangeAspect="1"/>
          </p:cNvPicPr>
          <p:nvPr/>
        </p:nvPicPr>
        <p:blipFill>
          <a:blip r:embed="rId19"/>
          <a:stretch>
            <a:fillRect/>
          </a:stretch>
        </p:blipFill>
        <p:spPr>
          <a:xfrm>
            <a:off x="1431832" y="1737656"/>
            <a:ext cx="693484" cy="342180"/>
          </a:xfrm>
          <a:prstGeom prst="rect">
            <a:avLst/>
          </a:prstGeom>
        </p:spPr>
      </p:pic>
      <p:pic>
        <p:nvPicPr>
          <p:cNvPr id="18" name="Picture 1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673768" y="1740302"/>
            <a:ext cx="657702" cy="593381"/>
          </a:xfrm>
          <a:prstGeom prst="rect">
            <a:avLst/>
          </a:prstGeom>
        </p:spPr>
      </p:pic>
      <p:pic>
        <p:nvPicPr>
          <p:cNvPr id="19" name="Picture 18"/>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640575" y="3040781"/>
            <a:ext cx="520700" cy="504355"/>
          </a:xfrm>
          <a:prstGeom prst="rect">
            <a:avLst/>
          </a:prstGeom>
        </p:spPr>
      </p:pic>
      <p:pic>
        <p:nvPicPr>
          <p:cNvPr id="20" name="Picture 19"/>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375741" y="1994007"/>
            <a:ext cx="1005913" cy="393156"/>
          </a:xfrm>
          <a:prstGeom prst="rect">
            <a:avLst/>
          </a:prstGeom>
        </p:spPr>
      </p:pic>
      <p:pic>
        <p:nvPicPr>
          <p:cNvPr id="21" name="Picture 20"/>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442497" y="1995077"/>
            <a:ext cx="399720" cy="613064"/>
          </a:xfrm>
          <a:prstGeom prst="rect">
            <a:avLst/>
          </a:prstGeom>
        </p:spPr>
      </p:pic>
      <p:pic>
        <p:nvPicPr>
          <p:cNvPr id="22" name="Picture 2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453034" y="2081494"/>
            <a:ext cx="500634" cy="504378"/>
          </a:xfrm>
          <a:prstGeom prst="rect">
            <a:avLst/>
          </a:prstGeom>
        </p:spPr>
      </p:pic>
      <p:pic>
        <p:nvPicPr>
          <p:cNvPr id="23" name="Picture 22"/>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040083" y="2179390"/>
            <a:ext cx="780181" cy="487613"/>
          </a:xfrm>
          <a:prstGeom prst="rect">
            <a:avLst/>
          </a:prstGeom>
        </p:spPr>
      </p:pic>
      <p:pic>
        <p:nvPicPr>
          <p:cNvPr id="24" name="Picture 23"/>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817401" y="4467089"/>
            <a:ext cx="948808" cy="193887"/>
          </a:xfrm>
          <a:prstGeom prst="rect">
            <a:avLst/>
          </a:prstGeom>
        </p:spPr>
      </p:pic>
      <p:pic>
        <p:nvPicPr>
          <p:cNvPr id="25" name="Picture 2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34633" y="1968146"/>
            <a:ext cx="1161147" cy="795271"/>
          </a:xfrm>
          <a:prstGeom prst="rect">
            <a:avLst/>
          </a:prstGeom>
        </p:spPr>
      </p:pic>
      <p:pic>
        <p:nvPicPr>
          <p:cNvPr id="26" name="Picture 2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520720" y="2382352"/>
            <a:ext cx="744591" cy="438481"/>
          </a:xfrm>
          <a:prstGeom prst="rect">
            <a:avLst/>
          </a:prstGeom>
        </p:spPr>
      </p:pic>
      <p:pic>
        <p:nvPicPr>
          <p:cNvPr id="27" name="Picture 26"/>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548362" y="2397727"/>
            <a:ext cx="827379" cy="202629"/>
          </a:xfrm>
          <a:prstGeom prst="rect">
            <a:avLst/>
          </a:prstGeom>
        </p:spPr>
      </p:pic>
      <p:pic>
        <p:nvPicPr>
          <p:cNvPr id="28" name="Picture 27"/>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243535" y="2800637"/>
            <a:ext cx="617906" cy="454779"/>
          </a:xfrm>
          <a:prstGeom prst="rect">
            <a:avLst/>
          </a:prstGeom>
        </p:spPr>
      </p:pic>
      <p:pic>
        <p:nvPicPr>
          <p:cNvPr id="30" name="Picture 29"/>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369751" y="2646429"/>
            <a:ext cx="661712" cy="368641"/>
          </a:xfrm>
          <a:prstGeom prst="rect">
            <a:avLst/>
          </a:prstGeom>
        </p:spPr>
      </p:pic>
      <p:pic>
        <p:nvPicPr>
          <p:cNvPr id="31" name="Picture 30"/>
          <p:cNvPicPr>
            <a:picLocks noChangeAspect="1"/>
          </p:cNvPicPr>
          <p:nvPr/>
        </p:nvPicPr>
        <p:blipFill>
          <a:blip r:embed="rId32"/>
          <a:stretch>
            <a:fillRect/>
          </a:stretch>
        </p:blipFill>
        <p:spPr>
          <a:xfrm>
            <a:off x="221128" y="2940033"/>
            <a:ext cx="754836" cy="309483"/>
          </a:xfrm>
          <a:prstGeom prst="rect">
            <a:avLst/>
          </a:prstGeom>
        </p:spPr>
      </p:pic>
      <p:pic>
        <p:nvPicPr>
          <p:cNvPr id="32" name="Picture 31"/>
          <p:cNvPicPr>
            <a:picLocks noChangeAspect="1"/>
          </p:cNvPicPr>
          <p:nvPr/>
        </p:nvPicPr>
        <p:blipFill>
          <a:blip r:embed="rId33"/>
          <a:stretch>
            <a:fillRect/>
          </a:stretch>
        </p:blipFill>
        <p:spPr>
          <a:xfrm>
            <a:off x="2002085" y="2715063"/>
            <a:ext cx="1268543" cy="391631"/>
          </a:xfrm>
          <a:prstGeom prst="rect">
            <a:avLst/>
          </a:prstGeom>
        </p:spPr>
      </p:pic>
      <p:pic>
        <p:nvPicPr>
          <p:cNvPr id="33" name="Picture 32"/>
          <p:cNvPicPr>
            <a:picLocks noChangeAspect="1"/>
          </p:cNvPicPr>
          <p:nvPr/>
        </p:nvPicPr>
        <p:blipFill>
          <a:blip r:embed="rId34"/>
          <a:stretch>
            <a:fillRect/>
          </a:stretch>
        </p:blipFill>
        <p:spPr>
          <a:xfrm>
            <a:off x="7471408" y="2929337"/>
            <a:ext cx="791370" cy="246991"/>
          </a:xfrm>
          <a:prstGeom prst="rect">
            <a:avLst/>
          </a:prstGeom>
        </p:spPr>
      </p:pic>
      <p:pic>
        <p:nvPicPr>
          <p:cNvPr id="34" name="Picture 33"/>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87682" y="2986383"/>
            <a:ext cx="773568" cy="282030"/>
          </a:xfrm>
          <a:prstGeom prst="rect">
            <a:avLst/>
          </a:prstGeom>
        </p:spPr>
      </p:pic>
      <p:pic>
        <p:nvPicPr>
          <p:cNvPr id="35" name="Picture 34"/>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7136547" y="3171181"/>
            <a:ext cx="880836" cy="660627"/>
          </a:xfrm>
          <a:prstGeom prst="rect">
            <a:avLst/>
          </a:prstGeom>
        </p:spPr>
      </p:pic>
      <p:pic>
        <p:nvPicPr>
          <p:cNvPr id="36" name="Picture 35"/>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781346" y="3318058"/>
            <a:ext cx="714823" cy="211198"/>
          </a:xfrm>
          <a:prstGeom prst="rect">
            <a:avLst/>
          </a:prstGeom>
        </p:spPr>
      </p:pic>
      <p:pic>
        <p:nvPicPr>
          <p:cNvPr id="37" name="Picture 36"/>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735" y="3880687"/>
            <a:ext cx="900332" cy="675249"/>
          </a:xfrm>
          <a:prstGeom prst="rect">
            <a:avLst/>
          </a:prstGeom>
        </p:spPr>
      </p:pic>
      <p:pic>
        <p:nvPicPr>
          <p:cNvPr id="39" name="Picture 38"/>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193531" y="3327006"/>
            <a:ext cx="677732" cy="484094"/>
          </a:xfrm>
          <a:prstGeom prst="rect">
            <a:avLst/>
          </a:prstGeom>
        </p:spPr>
      </p:pic>
      <p:pic>
        <p:nvPicPr>
          <p:cNvPr id="40" name="Picture 39"/>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5863426" y="1716371"/>
            <a:ext cx="1440017" cy="204651"/>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671132" y="2230110"/>
            <a:ext cx="721167" cy="721167"/>
          </a:xfrm>
          <a:prstGeom prst="rect">
            <a:avLst/>
          </a:prstGeom>
        </p:spPr>
      </p:pic>
      <p:pic>
        <p:nvPicPr>
          <p:cNvPr id="42" name="Picture 41"/>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5441025" y="1954330"/>
            <a:ext cx="998851" cy="304436"/>
          </a:xfrm>
          <a:prstGeom prst="rect">
            <a:avLst/>
          </a:prstGeom>
        </p:spPr>
      </p:pic>
      <p:pic>
        <p:nvPicPr>
          <p:cNvPr id="43" name="Picture 42"/>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733532" y="2951551"/>
            <a:ext cx="776373" cy="471000"/>
          </a:xfrm>
          <a:prstGeom prst="rect">
            <a:avLst/>
          </a:prstGeom>
        </p:spPr>
      </p:pic>
      <p:pic>
        <p:nvPicPr>
          <p:cNvPr id="44" name="Picture 43"/>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7883020" y="3692606"/>
            <a:ext cx="1047690" cy="786973"/>
          </a:xfrm>
          <a:prstGeom prst="rect">
            <a:avLst/>
          </a:prstGeom>
        </p:spPr>
      </p:pic>
      <p:pic>
        <p:nvPicPr>
          <p:cNvPr id="45" name="Picture 44"/>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7510590" y="4319669"/>
            <a:ext cx="1338146" cy="324000"/>
          </a:xfrm>
          <a:prstGeom prst="rect">
            <a:avLst/>
          </a:prstGeom>
        </p:spPr>
      </p:pic>
      <p:pic>
        <p:nvPicPr>
          <p:cNvPr id="46" name="Picture 45"/>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845915" y="4406895"/>
            <a:ext cx="684240" cy="483727"/>
          </a:xfrm>
          <a:prstGeom prst="rect">
            <a:avLst/>
          </a:prstGeom>
        </p:spPr>
      </p:pic>
      <p:pic>
        <p:nvPicPr>
          <p:cNvPr id="47" name="Picture 46"/>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798090" y="3329571"/>
            <a:ext cx="741405" cy="355301"/>
          </a:xfrm>
          <a:prstGeom prst="rect">
            <a:avLst/>
          </a:prstGeom>
        </p:spPr>
      </p:pic>
      <p:pic>
        <p:nvPicPr>
          <p:cNvPr id="48" name="Picture 47"/>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1479139" y="3417659"/>
            <a:ext cx="1387967" cy="780731"/>
          </a:xfrm>
          <a:prstGeom prst="rect">
            <a:avLst/>
          </a:prstGeom>
        </p:spPr>
      </p:pic>
      <p:pic>
        <p:nvPicPr>
          <p:cNvPr id="49" name="Picture 48"/>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841032" y="3851256"/>
            <a:ext cx="701749" cy="460353"/>
          </a:xfrm>
          <a:prstGeom prst="rect">
            <a:avLst/>
          </a:prstGeom>
        </p:spPr>
      </p:pic>
      <p:pic>
        <p:nvPicPr>
          <p:cNvPr id="51" name="Picture 50"/>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614600" y="4427748"/>
            <a:ext cx="517269" cy="361480"/>
          </a:xfrm>
          <a:prstGeom prst="rect">
            <a:avLst/>
          </a:prstGeom>
        </p:spPr>
      </p:pic>
      <p:pic>
        <p:nvPicPr>
          <p:cNvPr id="52" name="Picture 51"/>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5583406" y="2498873"/>
            <a:ext cx="453177" cy="453177"/>
          </a:xfrm>
          <a:prstGeom prst="rect">
            <a:avLst/>
          </a:prstGeom>
        </p:spPr>
      </p:pic>
      <p:pic>
        <p:nvPicPr>
          <p:cNvPr id="53" name="Picture 52"/>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3409577" y="2574658"/>
            <a:ext cx="1211061" cy="376619"/>
          </a:xfrm>
          <a:prstGeom prst="rect">
            <a:avLst/>
          </a:prstGeom>
        </p:spPr>
      </p:pic>
      <p:pic>
        <p:nvPicPr>
          <p:cNvPr id="54" name="Picture 53"/>
          <p:cNvPicPr>
            <a:picLocks noChangeAspect="1"/>
          </p:cNvPicPr>
          <p:nvPr/>
        </p:nvPicPr>
        <p:blipFill>
          <a:blip r:embed="rId53"/>
          <a:stretch>
            <a:fillRect/>
          </a:stretch>
        </p:blipFill>
        <p:spPr>
          <a:xfrm>
            <a:off x="6311396" y="3972045"/>
            <a:ext cx="1143190" cy="680470"/>
          </a:xfrm>
          <a:prstGeom prst="rect">
            <a:avLst/>
          </a:prstGeom>
        </p:spPr>
      </p:pic>
      <p:pic>
        <p:nvPicPr>
          <p:cNvPr id="55" name="Picture 54"/>
          <p:cNvPicPr>
            <a:picLocks noChangeAspect="1"/>
          </p:cNvPicPr>
          <p:nvPr/>
        </p:nvPicPr>
        <p:blipFill>
          <a:blip r:embed="rId54"/>
          <a:stretch>
            <a:fillRect/>
          </a:stretch>
        </p:blipFill>
        <p:spPr>
          <a:xfrm>
            <a:off x="3581388" y="4554659"/>
            <a:ext cx="1087053" cy="233621"/>
          </a:xfrm>
          <a:prstGeom prst="rect">
            <a:avLst/>
          </a:prstGeom>
        </p:spPr>
      </p:pic>
      <p:pic>
        <p:nvPicPr>
          <p:cNvPr id="56" name="Picture 55"/>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4800982" y="4416675"/>
            <a:ext cx="1004807" cy="409903"/>
          </a:xfrm>
          <a:prstGeom prst="rect">
            <a:avLst/>
          </a:prstGeom>
        </p:spPr>
      </p:pic>
      <p:pic>
        <p:nvPicPr>
          <p:cNvPr id="57" name="Picture 56"/>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2803358" y="4117274"/>
            <a:ext cx="606219" cy="202073"/>
          </a:xfrm>
          <a:prstGeom prst="rect">
            <a:avLst/>
          </a:prstGeom>
        </p:spPr>
      </p:pic>
      <p:pic>
        <p:nvPicPr>
          <p:cNvPr id="58" name="Picture 57"/>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1691711" y="3882266"/>
            <a:ext cx="945441" cy="479724"/>
          </a:xfrm>
          <a:prstGeom prst="rect">
            <a:avLst/>
          </a:prstGeom>
        </p:spPr>
      </p:pic>
      <p:pic>
        <p:nvPicPr>
          <p:cNvPr id="60" name="Picture 59"/>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2706230" y="3045388"/>
            <a:ext cx="1004021" cy="473898"/>
          </a:xfrm>
          <a:prstGeom prst="rect">
            <a:avLst/>
          </a:prstGeom>
        </p:spPr>
      </p:pic>
      <p:pic>
        <p:nvPicPr>
          <p:cNvPr id="61" name="Picture 60"/>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6240451" y="3325680"/>
            <a:ext cx="663053" cy="663053"/>
          </a:xfrm>
          <a:prstGeom prst="rect">
            <a:avLst/>
          </a:prstGeom>
        </p:spPr>
      </p:pic>
      <p:pic>
        <p:nvPicPr>
          <p:cNvPr id="63" name="Picture 62"/>
          <p:cNvPicPr>
            <a:picLocks noChangeAspect="1"/>
          </p:cNvPicPr>
          <p:nvPr/>
        </p:nvPicPr>
        <p:blipFill>
          <a:blip r:embed="rId60">
            <a:extLst>
              <a:ext uri="{28A0092B-C50C-407E-A947-70E740481C1C}">
                <a14:useLocalDpi xmlns:a14="http://schemas.microsoft.com/office/drawing/2010/main"/>
              </a:ext>
            </a:extLst>
          </a:blip>
          <a:stretch>
            <a:fillRect/>
          </a:stretch>
        </p:blipFill>
        <p:spPr>
          <a:xfrm>
            <a:off x="2254983" y="4621899"/>
            <a:ext cx="1183846" cy="171658"/>
          </a:xfrm>
          <a:prstGeom prst="rect">
            <a:avLst/>
          </a:prstGeom>
        </p:spPr>
      </p:pic>
      <p:pic>
        <p:nvPicPr>
          <p:cNvPr id="64" name="Picture 63"/>
          <p:cNvPicPr>
            <a:picLocks noChangeAspect="1"/>
          </p:cNvPicPr>
          <p:nvPr/>
        </p:nvPicPr>
        <p:blipFill>
          <a:blip r:embed="rId61">
            <a:extLst>
              <a:ext uri="{28A0092B-C50C-407E-A947-70E740481C1C}">
                <a14:useLocalDpi xmlns:a14="http://schemas.microsoft.com/office/drawing/2010/main"/>
              </a:ext>
            </a:extLst>
          </a:blip>
          <a:stretch>
            <a:fillRect/>
          </a:stretch>
        </p:blipFill>
        <p:spPr>
          <a:xfrm>
            <a:off x="2906648" y="3586103"/>
            <a:ext cx="675846" cy="352284"/>
          </a:xfrm>
          <a:prstGeom prst="rect">
            <a:avLst/>
          </a:prstGeom>
        </p:spPr>
      </p:pic>
      <p:pic>
        <p:nvPicPr>
          <p:cNvPr id="65" name="Picture 64"/>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6770235" y="4475991"/>
            <a:ext cx="701173" cy="350587"/>
          </a:xfrm>
          <a:prstGeom prst="rect">
            <a:avLst/>
          </a:prstGeom>
        </p:spPr>
      </p:pic>
      <p:pic>
        <p:nvPicPr>
          <p:cNvPr id="66" name="Picture 65"/>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6500025" y="2759854"/>
            <a:ext cx="981906" cy="736429"/>
          </a:xfrm>
          <a:prstGeom prst="rect">
            <a:avLst/>
          </a:prstGeom>
        </p:spPr>
      </p:pic>
      <p:pic>
        <p:nvPicPr>
          <p:cNvPr id="67" name="Picture 66"/>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6657911" y="1940315"/>
            <a:ext cx="572378" cy="280503"/>
          </a:xfrm>
          <a:prstGeom prst="rect">
            <a:avLst/>
          </a:prstGeom>
        </p:spPr>
      </p:pic>
    </p:spTree>
    <p:extLst>
      <p:ext uri="{BB962C8B-B14F-4D97-AF65-F5344CB8AC3E}">
        <p14:creationId xmlns:p14="http://schemas.microsoft.com/office/powerpoint/2010/main" val="15261798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Web &amp; Automotive</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38</a:t>
            </a:fld>
            <a:endParaRPr lang="en-US"/>
          </a:p>
        </p:txBody>
      </p:sp>
    </p:spTree>
    <p:extLst>
      <p:ext uri="{BB962C8B-B14F-4D97-AF65-F5344CB8AC3E}">
        <p14:creationId xmlns:p14="http://schemas.microsoft.com/office/powerpoint/2010/main" val="41751765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39930"/>
            <a:ext cx="8308975" cy="702571"/>
          </a:xfrm>
        </p:spPr>
        <p:txBody>
          <a:bodyPr/>
          <a:lstStyle/>
          <a:p>
            <a:r>
              <a:rPr lang="en-GB" altLang="ja-JP" dirty="0" smtClean="0"/>
              <a:t>Connected Cars</a:t>
            </a:r>
            <a:endParaRPr lang="en-GB"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346" y="1722438"/>
            <a:ext cx="4202133" cy="2963862"/>
          </a:xfrm>
        </p:spPr>
      </p:pic>
    </p:spTree>
    <p:extLst>
      <p:ext uri="{BB962C8B-B14F-4D97-AF65-F5344CB8AC3E}">
        <p14:creationId xmlns:p14="http://schemas.microsoft.com/office/powerpoint/2010/main" val="1267057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797068"/>
            <a:ext cx="8308975" cy="702571"/>
          </a:xfrm>
        </p:spPr>
        <p:txBody>
          <a:bodyPr/>
          <a:lstStyle/>
          <a:p>
            <a:r>
              <a:rPr lang="en-GB" dirty="0" smtClean="0"/>
              <a:t>Web Evolution</a:t>
            </a:r>
            <a:br>
              <a:rPr lang="en-GB" dirty="0" smtClean="0"/>
            </a:br>
            <a:r>
              <a:rPr lang="en-GB" dirty="0" smtClean="0"/>
              <a:t>Application Platform independent on devices/OSs</a:t>
            </a:r>
            <a:endParaRPr lang="en-GB" sz="1600"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4</a:t>
            </a:fld>
            <a:r>
              <a:rPr lang="en-US" smtClean="0"/>
              <a:t>/31</a:t>
            </a:r>
            <a:endParaRPr lang="en-US" dirty="0"/>
          </a:p>
        </p:txBody>
      </p:sp>
      <p:pic>
        <p:nvPicPr>
          <p:cNvPr id="1026" name="Picture 2" descr="Media and De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252" y="1747997"/>
            <a:ext cx="4371317" cy="29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712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39930"/>
            <a:ext cx="8308975" cy="702571"/>
          </a:xfrm>
        </p:spPr>
        <p:txBody>
          <a:bodyPr/>
          <a:lstStyle/>
          <a:p>
            <a:r>
              <a:rPr lang="en-US" altLang="ja-JP" dirty="0" smtClean="0"/>
              <a:t>Why Web?</a:t>
            </a:r>
            <a:endParaRPr lang="en-GB" dirty="0"/>
          </a:p>
        </p:txBody>
      </p:sp>
      <p:sp>
        <p:nvSpPr>
          <p:cNvPr id="3" name="Content Placeholder 2"/>
          <p:cNvSpPr>
            <a:spLocks noGrp="1"/>
          </p:cNvSpPr>
          <p:nvPr>
            <p:ph idx="1"/>
          </p:nvPr>
        </p:nvSpPr>
        <p:spPr>
          <a:xfrm>
            <a:off x="500089" y="1721878"/>
            <a:ext cx="5889233" cy="2964423"/>
          </a:xfrm>
        </p:spPr>
        <p:txBody>
          <a:bodyPr>
            <a:normAutofit/>
          </a:bodyPr>
          <a:lstStyle/>
          <a:p>
            <a:r>
              <a:rPr lang="en-US" altLang="ja-JP" sz="1600" dirty="0" smtClean="0"/>
              <a:t>Drastic change of car industry</a:t>
            </a:r>
            <a:endParaRPr lang="en-GB" sz="1600" dirty="0"/>
          </a:p>
          <a:p>
            <a:pPr lvl="1"/>
            <a:r>
              <a:rPr lang="en-US" altLang="ja-JP" sz="1600" dirty="0" smtClean="0"/>
              <a:t>Software getting more and more important</a:t>
            </a:r>
            <a:endParaRPr lang="en-GB" sz="1600" dirty="0" smtClean="0"/>
          </a:p>
          <a:p>
            <a:pPr lvl="1"/>
            <a:r>
              <a:rPr lang="en-US" altLang="ja-JP" sz="1600" dirty="0" smtClean="0"/>
              <a:t>Cost for development and maintenance</a:t>
            </a:r>
            <a:endParaRPr lang="en-GB" sz="1600" dirty="0" smtClean="0"/>
          </a:p>
          <a:p>
            <a:pPr lvl="1"/>
            <a:r>
              <a:rPr lang="en-US" altLang="ja-JP" sz="1600" dirty="0" smtClean="0"/>
              <a:t>Expectation for </a:t>
            </a:r>
            <a:r>
              <a:rPr lang="en-US" altLang="ja-JP" sz="1600" dirty="0"/>
              <a:t>o</a:t>
            </a:r>
            <a:r>
              <a:rPr lang="en-US" altLang="ja-JP" sz="1600" dirty="0" smtClean="0"/>
              <a:t>pen standards and Web technology</a:t>
            </a:r>
          </a:p>
          <a:p>
            <a:r>
              <a:rPr lang="en-GB" sz="1750" dirty="0" smtClean="0"/>
              <a:t>W3C’s Web standardization</a:t>
            </a:r>
            <a:endParaRPr lang="en-GB" sz="1750" dirty="0"/>
          </a:p>
          <a:p>
            <a:pPr lvl="1"/>
            <a:r>
              <a:rPr lang="en-US" altLang="ja-JP" sz="1600" dirty="0" smtClean="0"/>
              <a:t>Web-based IVI (</a:t>
            </a:r>
            <a:r>
              <a:rPr lang="en-GB" sz="1600" dirty="0" smtClean="0"/>
              <a:t>In-vehicle </a:t>
            </a:r>
            <a:r>
              <a:rPr lang="en-GB" sz="1600" dirty="0" err="1" smtClean="0"/>
              <a:t>Infortainment</a:t>
            </a:r>
            <a:r>
              <a:rPr lang="en-GB" sz="1600" dirty="0" smtClean="0"/>
              <a:t>)</a:t>
            </a:r>
            <a:endParaRPr lang="en-GB" sz="1600" dirty="0"/>
          </a:p>
          <a:p>
            <a:pPr lvl="1"/>
            <a:r>
              <a:rPr lang="en-US" altLang="ja-JP" sz="1600" dirty="0" smtClean="0"/>
              <a:t>Access API + Data definition</a:t>
            </a:r>
            <a:endParaRPr lang="en-GB" sz="1600" dirty="0" smtClean="0"/>
          </a:p>
          <a:p>
            <a:pPr lvl="1"/>
            <a:r>
              <a:rPr lang="en-US" altLang="ja-JP" sz="1600" dirty="0" smtClean="0"/>
              <a:t>Liaison</a:t>
            </a:r>
            <a:r>
              <a:rPr lang="en-GB" sz="1600" dirty="0" smtClean="0"/>
              <a:t>: GENIVI, </a:t>
            </a:r>
            <a:r>
              <a:rPr lang="en-GB" sz="1600" dirty="0" err="1" smtClean="0"/>
              <a:t>Tizen</a:t>
            </a:r>
            <a:r>
              <a:rPr lang="en-GB" sz="1600" dirty="0" smtClean="0"/>
              <a:t>, </a:t>
            </a:r>
            <a:r>
              <a:rPr lang="en-GB" sz="1600" dirty="0" err="1" smtClean="0"/>
              <a:t>Webinos</a:t>
            </a:r>
            <a:r>
              <a:rPr lang="en-GB" sz="1600" dirty="0" smtClean="0"/>
              <a:t>, QNX</a:t>
            </a:r>
            <a:r>
              <a:rPr lang="en-US" sz="1600" dirty="0" smtClean="0"/>
              <a:t>, …</a:t>
            </a:r>
            <a:endParaRPr lang="en-GB" sz="1600" dirty="0"/>
          </a:p>
        </p:txBody>
      </p:sp>
    </p:spTree>
    <p:extLst>
      <p:ext uri="{BB962C8B-B14F-4D97-AF65-F5344CB8AC3E}">
        <p14:creationId xmlns:p14="http://schemas.microsoft.com/office/powerpoint/2010/main" val="40231001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74" y="842340"/>
            <a:ext cx="8131006" cy="702571"/>
          </a:xfrm>
        </p:spPr>
        <p:txBody>
          <a:bodyPr/>
          <a:lstStyle/>
          <a:p>
            <a:r>
              <a:rPr lang="en-GB" dirty="0" smtClean="0"/>
              <a:t>F2F Meetings – Incubation by Business Group</a:t>
            </a:r>
            <a:r>
              <a:rPr lang="en-US" altLang="ja-JP" dirty="0" smtClean="0"/>
              <a:t/>
            </a:r>
            <a:br>
              <a:rPr lang="en-US" altLang="ja-JP" dirty="0" smtClean="0"/>
            </a:br>
            <a:endParaRPr lang="en-GB" dirty="0"/>
          </a:p>
        </p:txBody>
      </p:sp>
      <p:sp>
        <p:nvSpPr>
          <p:cNvPr id="3" name="コンテンツ プレースホルダー 2"/>
          <p:cNvSpPr>
            <a:spLocks noGrp="1"/>
          </p:cNvSpPr>
          <p:nvPr>
            <p:ph idx="1"/>
          </p:nvPr>
        </p:nvSpPr>
        <p:spPr/>
        <p:txBody>
          <a:bodyPr>
            <a:normAutofit fontScale="92500" lnSpcReduction="10000"/>
          </a:bodyPr>
          <a:lstStyle/>
          <a:p>
            <a:r>
              <a:rPr lang="en-US" altLang="ja-JP" dirty="0" smtClean="0"/>
              <a:t>14-15 November 2012: Rome, Italy (W3C Workshop)</a:t>
            </a:r>
          </a:p>
          <a:p>
            <a:r>
              <a:rPr lang="en-US" altLang="ja-JP" dirty="0" smtClean="0"/>
              <a:t>22 April 2013: Barcelona, Spain</a:t>
            </a:r>
          </a:p>
          <a:p>
            <a:r>
              <a:rPr lang="en-US" altLang="ja-JP" dirty="0" smtClean="0"/>
              <a:t>29 May 2013: Tokyo, Japan</a:t>
            </a:r>
            <a:endParaRPr lang="en-US" altLang="ja-JP" dirty="0"/>
          </a:p>
          <a:p>
            <a:r>
              <a:rPr lang="en-US" altLang="ja-JP" dirty="0" smtClean="0"/>
              <a:t>17-18 March 2014: Santa Clara, US</a:t>
            </a:r>
            <a:endParaRPr lang="en-US" altLang="ja-JP" dirty="0"/>
          </a:p>
          <a:p>
            <a:r>
              <a:rPr lang="en-US" altLang="ja-JP" dirty="0" smtClean="0"/>
              <a:t>22-23 May 2014: Gothenburg, Sweden</a:t>
            </a:r>
            <a:endParaRPr lang="en-US" altLang="ja-JP" dirty="0"/>
          </a:p>
          <a:p>
            <a:r>
              <a:rPr lang="en-US" altLang="ja-JP" dirty="0" smtClean="0"/>
              <a:t>9-10  October 2014: Ann Arbor, US</a:t>
            </a:r>
          </a:p>
          <a:p>
            <a:r>
              <a:rPr lang="en-US" altLang="ja-JP" dirty="0" smtClean="0"/>
              <a:t>24 April 2015: Stuttgart, Germany</a:t>
            </a:r>
          </a:p>
          <a:p>
            <a:r>
              <a:rPr lang="en-US" altLang="ja-JP" dirty="0" smtClean="0"/>
              <a:t>22 October 2015: Seoul, Korea</a:t>
            </a:r>
            <a:endParaRPr lang="en-US" altLang="ja-JP" dirty="0"/>
          </a:p>
          <a:p>
            <a:endParaRPr kumimoji="1" lang="ja-JP" altLang="en-US" dirty="0"/>
          </a:p>
        </p:txBody>
      </p:sp>
    </p:spTree>
    <p:extLst>
      <p:ext uri="{BB962C8B-B14F-4D97-AF65-F5344CB8AC3E}">
        <p14:creationId xmlns:p14="http://schemas.microsoft.com/office/powerpoint/2010/main" val="3102226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18" y="851484"/>
            <a:ext cx="7783534" cy="702571"/>
          </a:xfrm>
        </p:spPr>
        <p:txBody>
          <a:bodyPr/>
          <a:lstStyle/>
          <a:p>
            <a:r>
              <a:rPr lang="en-US" dirty="0" smtClean="0"/>
              <a:t>F2F Meetings – Standardization by Working Group</a:t>
            </a:r>
            <a:endParaRPr lang="en-GB" dirty="0"/>
          </a:p>
        </p:txBody>
      </p:sp>
      <p:sp>
        <p:nvSpPr>
          <p:cNvPr id="3" name="コンテンツ プレースホルダー 2"/>
          <p:cNvSpPr>
            <a:spLocks noGrp="1"/>
          </p:cNvSpPr>
          <p:nvPr>
            <p:ph idx="1"/>
          </p:nvPr>
        </p:nvSpPr>
        <p:spPr/>
        <p:txBody>
          <a:bodyPr>
            <a:normAutofit fontScale="92500" lnSpcReduction="10000"/>
          </a:bodyPr>
          <a:lstStyle/>
          <a:p>
            <a:r>
              <a:rPr lang="en-US" altLang="ja-JP" dirty="0" smtClean="0"/>
              <a:t>23-24 April 2015: Stuttgart, Germany</a:t>
            </a:r>
            <a:endParaRPr lang="en-US" altLang="ja-JP" dirty="0"/>
          </a:p>
          <a:p>
            <a:r>
              <a:rPr lang="en-US" altLang="ja-JP" dirty="0" smtClean="0"/>
              <a:t>28-29 July 2015: Seattle, US</a:t>
            </a:r>
            <a:endParaRPr lang="en-US" altLang="ja-JP" dirty="0"/>
          </a:p>
          <a:p>
            <a:r>
              <a:rPr lang="en-US" altLang="ja-JP" dirty="0" smtClean="0"/>
              <a:t>26-27 October 2015: Sapporo, Japan</a:t>
            </a:r>
            <a:endParaRPr lang="en-US" altLang="ja-JP" dirty="0"/>
          </a:p>
          <a:p>
            <a:r>
              <a:rPr lang="en-US" altLang="ja-JP" dirty="0" smtClean="0"/>
              <a:t>28-29 April 2016: Paris, France</a:t>
            </a:r>
          </a:p>
          <a:p>
            <a:r>
              <a:rPr lang="en-US" altLang="ja-JP" dirty="0" smtClean="0"/>
              <a:t>26-28 July 2016: Portland, US</a:t>
            </a:r>
          </a:p>
          <a:p>
            <a:r>
              <a:rPr lang="en-US" altLang="ja-JP" dirty="0" smtClean="0"/>
              <a:t>19-20 September 2016: Lisbon, Portugal</a:t>
            </a:r>
          </a:p>
          <a:p>
            <a:r>
              <a:rPr lang="en-US" altLang="ja-JP" dirty="0" smtClean="0"/>
              <a:t>20-21 October 2016: Burlingame, US</a:t>
            </a:r>
          </a:p>
          <a:p>
            <a:r>
              <a:rPr lang="en-US" altLang="ja-JP" dirty="0" smtClean="0"/>
              <a:t>9-11 May 2017: Birmingham, UK</a:t>
            </a:r>
            <a:endParaRPr lang="en-US" altLang="ja-JP" dirty="0"/>
          </a:p>
          <a:p>
            <a:pPr marL="0" indent="0">
              <a:buNone/>
            </a:pPr>
            <a:endParaRPr kumimoji="1" lang="ja-JP" altLang="en-US" dirty="0"/>
          </a:p>
        </p:txBody>
      </p:sp>
    </p:spTree>
    <p:extLst>
      <p:ext uri="{BB962C8B-B14F-4D97-AF65-F5344CB8AC3E}">
        <p14:creationId xmlns:p14="http://schemas.microsoft.com/office/powerpoint/2010/main" val="7682176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66" y="814362"/>
            <a:ext cx="6231731" cy="702571"/>
          </a:xfrm>
        </p:spPr>
        <p:txBody>
          <a:bodyPr/>
          <a:lstStyle/>
          <a:p>
            <a:r>
              <a:rPr lang="en-GB" dirty="0" smtClean="0"/>
              <a:t>Vehicle Signal Architecture</a:t>
            </a:r>
            <a:endParaRPr lang="en-GB" dirty="0"/>
          </a:p>
        </p:txBody>
      </p:sp>
      <p:pic>
        <p:nvPicPr>
          <p:cNvPr id="5" name="コンテンツ プレースホルダー 4"/>
          <p:cNvPicPr>
            <a:picLocks noGrp="1" noChangeAspect="1"/>
          </p:cNvPicPr>
          <p:nvPr>
            <p:ph idx="1"/>
          </p:nvPr>
        </p:nvPicPr>
        <p:blipFill>
          <a:blip r:embed="rId2"/>
          <a:stretch>
            <a:fillRect/>
          </a:stretch>
        </p:blipFill>
        <p:spPr>
          <a:xfrm>
            <a:off x="3450433" y="1296642"/>
            <a:ext cx="2252964" cy="3557312"/>
          </a:xfrm>
          <a:prstGeom prst="rect">
            <a:avLst/>
          </a:prstGeom>
        </p:spPr>
      </p:pic>
    </p:spTree>
    <p:extLst>
      <p:ext uri="{BB962C8B-B14F-4D97-AF65-F5344CB8AC3E}">
        <p14:creationId xmlns:p14="http://schemas.microsoft.com/office/powerpoint/2010/main" val="1248928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194" y="929071"/>
            <a:ext cx="6231731" cy="702571"/>
          </a:xfrm>
        </p:spPr>
        <p:txBody>
          <a:bodyPr/>
          <a:lstStyle/>
          <a:p>
            <a:r>
              <a:rPr lang="en-GB" dirty="0" smtClean="0"/>
              <a:t>Vehicle Signal Spec (VSS) by GENIVI</a:t>
            </a:r>
            <a:endParaRPr lang="en-GB" dirty="0"/>
          </a:p>
        </p:txBody>
      </p:sp>
      <p:pic>
        <p:nvPicPr>
          <p:cNvPr id="4" name="コンテンツ プレースホルダー 3"/>
          <p:cNvPicPr>
            <a:picLocks noGrp="1" noChangeAspect="1"/>
          </p:cNvPicPr>
          <p:nvPr>
            <p:ph idx="1"/>
          </p:nvPr>
        </p:nvPicPr>
        <p:blipFill>
          <a:blip r:embed="rId2"/>
          <a:stretch>
            <a:fillRect/>
          </a:stretch>
        </p:blipFill>
        <p:spPr>
          <a:xfrm>
            <a:off x="2067378" y="1631642"/>
            <a:ext cx="4880775" cy="3127005"/>
          </a:xfrm>
          <a:prstGeom prst="rect">
            <a:avLst/>
          </a:prstGeom>
        </p:spPr>
      </p:pic>
    </p:spTree>
    <p:extLst>
      <p:ext uri="{BB962C8B-B14F-4D97-AF65-F5344CB8AC3E}">
        <p14:creationId xmlns:p14="http://schemas.microsoft.com/office/powerpoint/2010/main" val="20624334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330" y="914946"/>
            <a:ext cx="6231731" cy="702571"/>
          </a:xfrm>
        </p:spPr>
        <p:txBody>
          <a:bodyPr/>
          <a:lstStyle/>
          <a:p>
            <a:r>
              <a:rPr lang="en-US" dirty="0" smtClean="0"/>
              <a:t>Other work related to </a:t>
            </a:r>
            <a:r>
              <a:rPr lang="en-US" dirty="0" err="1" smtClean="0"/>
              <a:t>Web&amp;Automotve</a:t>
            </a:r>
            <a:endParaRPr lang="en-GB" dirty="0"/>
          </a:p>
        </p:txBody>
      </p:sp>
      <p:sp>
        <p:nvSpPr>
          <p:cNvPr id="3" name="コンテンツ プレースホルダー 2"/>
          <p:cNvSpPr>
            <a:spLocks noGrp="1"/>
          </p:cNvSpPr>
          <p:nvPr>
            <p:ph idx="1"/>
          </p:nvPr>
        </p:nvSpPr>
        <p:spPr/>
        <p:txBody>
          <a:bodyPr>
            <a:normAutofit fontScale="85000" lnSpcReduction="20000"/>
          </a:bodyPr>
          <a:lstStyle/>
          <a:p>
            <a:r>
              <a:rPr lang="en-US" altLang="ja-JP" sz="1600" dirty="0" smtClean="0"/>
              <a:t>Security and Privacy Guideline:</a:t>
            </a:r>
          </a:p>
          <a:p>
            <a:pPr lvl="1"/>
            <a:r>
              <a:rPr lang="en-US" altLang="ja-JP" sz="1600" dirty="0">
                <a:hlinkClick r:id="rId2"/>
              </a:rPr>
              <a:t>https://</a:t>
            </a:r>
            <a:r>
              <a:rPr lang="en-US" altLang="ja-JP" sz="1600" dirty="0" smtClean="0">
                <a:hlinkClick r:id="rId2"/>
              </a:rPr>
              <a:t>www.w3.org/auto/security/wiki/ASP_TF</a:t>
            </a:r>
            <a:endParaRPr lang="en-US" altLang="ja-JP" sz="1600" dirty="0" smtClean="0"/>
          </a:p>
          <a:p>
            <a:r>
              <a:rPr lang="en-US" altLang="ja-JP" sz="1600" dirty="0" smtClean="0"/>
              <a:t>Location-based Service:</a:t>
            </a:r>
          </a:p>
          <a:p>
            <a:pPr lvl="1"/>
            <a:r>
              <a:rPr lang="en-US" altLang="ja-JP" sz="1600" dirty="0">
                <a:hlinkClick r:id="rId3"/>
              </a:rPr>
              <a:t>https://</a:t>
            </a:r>
            <a:r>
              <a:rPr lang="en-US" altLang="ja-JP" sz="1600" dirty="0" smtClean="0">
                <a:hlinkClick r:id="rId3"/>
              </a:rPr>
              <a:t>www.w3.org/community/autowebplatform/wiki/LBSTaskForce</a:t>
            </a:r>
            <a:endParaRPr lang="en-US" altLang="ja-JP" sz="1600" dirty="0" smtClean="0"/>
          </a:p>
          <a:p>
            <a:r>
              <a:rPr lang="en-US" altLang="ja-JP" sz="1600" dirty="0" smtClean="0"/>
              <a:t>Media Tuner:</a:t>
            </a:r>
            <a:endParaRPr lang="en-US" altLang="ja-JP" sz="1600" dirty="0"/>
          </a:p>
          <a:p>
            <a:pPr lvl="1"/>
            <a:r>
              <a:rPr lang="en-US" altLang="ja-JP" sz="1600" dirty="0">
                <a:hlinkClick r:id="rId4"/>
              </a:rPr>
              <a:t>https://</a:t>
            </a:r>
            <a:r>
              <a:rPr lang="en-US" altLang="ja-JP" sz="1600" dirty="0" smtClean="0">
                <a:hlinkClick r:id="rId4"/>
              </a:rPr>
              <a:t>www.w3.org/community/autowebplatform/wiki/MediaTunerTaskForce</a:t>
            </a:r>
            <a:endParaRPr lang="en-US" altLang="ja-JP" sz="1600" dirty="0"/>
          </a:p>
          <a:p>
            <a:r>
              <a:rPr lang="en-US" altLang="ja-JP" sz="1600" dirty="0" smtClean="0"/>
              <a:t>2</a:t>
            </a:r>
            <a:r>
              <a:rPr lang="en-US" altLang="ja-JP" sz="1600" baseline="30000" dirty="0" smtClean="0"/>
              <a:t>nd</a:t>
            </a:r>
            <a:r>
              <a:rPr lang="en-US" altLang="ja-JP" sz="1600" dirty="0" smtClean="0"/>
              <a:t> generation </a:t>
            </a:r>
            <a:r>
              <a:rPr lang="en-US" altLang="ja-JP" sz="1600" dirty="0"/>
              <a:t>V</a:t>
            </a:r>
            <a:r>
              <a:rPr lang="en-US" altLang="ja-JP" sz="1600" dirty="0" smtClean="0"/>
              <a:t>ehicle Information Service:</a:t>
            </a:r>
            <a:endParaRPr lang="en-US" altLang="ja-JP" sz="1600" dirty="0"/>
          </a:p>
          <a:p>
            <a:pPr lvl="1"/>
            <a:r>
              <a:rPr lang="en-US" altLang="ja-JP" sz="1600" dirty="0">
                <a:hlinkClick r:id="rId5"/>
              </a:rPr>
              <a:t>https://</a:t>
            </a:r>
            <a:r>
              <a:rPr lang="en-US" altLang="ja-JP" sz="1600" dirty="0" smtClean="0">
                <a:hlinkClick r:id="rId5"/>
              </a:rPr>
              <a:t>www.w3.org/community/autowebplatform/wiki/ViWi</a:t>
            </a:r>
            <a:endParaRPr lang="en-US" altLang="ja-JP" sz="1600" dirty="0" smtClean="0"/>
          </a:p>
          <a:p>
            <a:r>
              <a:rPr lang="en-US" altLang="ja-JP" sz="1600" dirty="0" smtClean="0"/>
              <a:t>RESTful Service Interface:</a:t>
            </a:r>
            <a:endParaRPr lang="en-US" altLang="ja-JP" sz="1600" dirty="0"/>
          </a:p>
          <a:p>
            <a:pPr lvl="1"/>
            <a:r>
              <a:rPr lang="en-US" altLang="ja-JP" sz="1600" dirty="0">
                <a:hlinkClick r:id="rId6"/>
              </a:rPr>
              <a:t>https://</a:t>
            </a:r>
            <a:r>
              <a:rPr lang="en-US" altLang="ja-JP" sz="1600" dirty="0" smtClean="0">
                <a:hlinkClick r:id="rId6"/>
              </a:rPr>
              <a:t>www.w3.org/community/autowebplatform/wiki/RSITaskForce</a:t>
            </a:r>
            <a:endParaRPr lang="en-US" altLang="ja-JP" sz="1600" dirty="0" smtClean="0"/>
          </a:p>
          <a:p>
            <a:pPr lvl="1"/>
            <a:endParaRPr lang="en-US" altLang="ja-JP" sz="1600" dirty="0"/>
          </a:p>
          <a:p>
            <a:pPr lvl="1"/>
            <a:endParaRPr lang="en-US" altLang="ja-JP" sz="1600" dirty="0"/>
          </a:p>
          <a:p>
            <a:pPr lvl="1"/>
            <a:endParaRPr lang="en-US" altLang="ja-JP" sz="1600" dirty="0" smtClean="0"/>
          </a:p>
          <a:p>
            <a:pPr lvl="1"/>
            <a:endParaRPr lang="en-US" altLang="ja-JP" sz="1600" dirty="0"/>
          </a:p>
          <a:p>
            <a:pPr marL="0" indent="0">
              <a:buNone/>
            </a:pPr>
            <a:endParaRPr kumimoji="1" lang="ja-JP" altLang="en-US" sz="1600" dirty="0"/>
          </a:p>
          <a:p>
            <a:pPr marL="0" indent="0">
              <a:buNone/>
            </a:pPr>
            <a:endParaRPr kumimoji="1" lang="ja-JP" altLang="en-US" sz="1600" dirty="0"/>
          </a:p>
        </p:txBody>
      </p:sp>
    </p:spTree>
    <p:extLst>
      <p:ext uri="{BB962C8B-B14F-4D97-AF65-F5344CB8AC3E}">
        <p14:creationId xmlns:p14="http://schemas.microsoft.com/office/powerpoint/2010/main" val="888872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Issues and possible Resolutions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46</a:t>
            </a:fld>
            <a:endParaRPr lang="en-US"/>
          </a:p>
        </p:txBody>
      </p:sp>
    </p:spTree>
    <p:extLst>
      <p:ext uri="{BB962C8B-B14F-4D97-AF65-F5344CB8AC3E}">
        <p14:creationId xmlns:p14="http://schemas.microsoft.com/office/powerpoint/2010/main" val="39848728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16692"/>
            <a:ext cx="8308975" cy="702571"/>
          </a:xfrm>
        </p:spPr>
        <p:txBody>
          <a:bodyPr/>
          <a:lstStyle/>
          <a:p>
            <a:r>
              <a:rPr lang="en-US" altLang="ja-JP" dirty="0" smtClean="0"/>
              <a:t>Technical Issues: Semantic Interoperability</a:t>
            </a:r>
            <a:endParaRPr lang="en-GB" sz="1800" dirty="0"/>
          </a:p>
        </p:txBody>
      </p:sp>
      <p:sp>
        <p:nvSpPr>
          <p:cNvPr id="4" name="Content Placeholder 2"/>
          <p:cNvSpPr>
            <a:spLocks noGrp="1"/>
          </p:cNvSpPr>
          <p:nvPr>
            <p:ph idx="1"/>
          </p:nvPr>
        </p:nvSpPr>
        <p:spPr>
          <a:xfrm>
            <a:off x="260478" y="1729000"/>
            <a:ext cx="7920354" cy="2964423"/>
          </a:xfrm>
        </p:spPr>
        <p:txBody>
          <a:bodyPr>
            <a:normAutofit/>
          </a:bodyPr>
          <a:lstStyle/>
          <a:p>
            <a:pPr marL="171450" lvl="1" indent="0">
              <a:buNone/>
            </a:pPr>
            <a:r>
              <a:rPr lang="en-US" altLang="ja-JP" b="1" dirty="0" smtClean="0"/>
              <a:t>Thing Description: Meta framework independent from programming languages or protocols</a:t>
            </a:r>
            <a:endParaRPr lang="en-US" altLang="ja-JP" dirty="0" smtClean="0"/>
          </a:p>
          <a:p>
            <a:pPr lvl="1"/>
            <a:r>
              <a:rPr lang="en-US" altLang="ja-JP" dirty="0" smtClean="0"/>
              <a:t>Interoperability with existing programming languages, protocols and Web technologies</a:t>
            </a:r>
          </a:p>
          <a:p>
            <a:pPr lvl="2"/>
            <a:r>
              <a:rPr lang="en-US" altLang="ja-JP" dirty="0"/>
              <a:t>J</a:t>
            </a:r>
            <a:r>
              <a:rPr lang="en-US" altLang="ja-JP" dirty="0" smtClean="0"/>
              <a:t>SON,</a:t>
            </a:r>
            <a:r>
              <a:rPr lang="ja-JP" altLang="en-US" dirty="0"/>
              <a:t> </a:t>
            </a:r>
            <a:r>
              <a:rPr lang="en-US" altLang="ja-JP" dirty="0" smtClean="0"/>
              <a:t>C Language, Java, etc.</a:t>
            </a:r>
          </a:p>
          <a:p>
            <a:pPr lvl="2"/>
            <a:r>
              <a:rPr lang="en-US" altLang="ja-JP" dirty="0" smtClean="0"/>
              <a:t>REST, HTTP, </a:t>
            </a:r>
            <a:r>
              <a:rPr lang="en-US" altLang="ja-JP" dirty="0" err="1" smtClean="0"/>
              <a:t>CoAP</a:t>
            </a:r>
            <a:r>
              <a:rPr lang="en-US" altLang="ja-JP" dirty="0" smtClean="0"/>
              <a:t>, MQTT, etc.</a:t>
            </a:r>
          </a:p>
          <a:p>
            <a:pPr lvl="2"/>
            <a:r>
              <a:rPr lang="en-US" altLang="ja-JP" dirty="0" smtClean="0"/>
              <a:t>RDF, Schema.org, </a:t>
            </a:r>
            <a:r>
              <a:rPr lang="en-US" altLang="ja-JP" dirty="0" err="1" smtClean="0"/>
              <a:t>WebAssembly</a:t>
            </a:r>
            <a:r>
              <a:rPr lang="en-US" altLang="ja-JP" dirty="0" smtClean="0"/>
              <a:t>, EXI, etc.</a:t>
            </a:r>
          </a:p>
          <a:p>
            <a:pPr lvl="1"/>
            <a:r>
              <a:rPr lang="en-US" dirty="0" smtClean="0"/>
              <a:t>Combination of Property, Action and Event</a:t>
            </a:r>
            <a:endParaRPr lang="en-US" altLang="ja-JP" dirty="0" smtClean="0"/>
          </a:p>
          <a:p>
            <a:pPr lvl="1"/>
            <a:r>
              <a:rPr lang="en-US" dirty="0" smtClean="0"/>
              <a:t>Event handling</a:t>
            </a:r>
            <a:endParaRPr lang="en-US" altLang="ja-JP" dirty="0" smtClean="0"/>
          </a:p>
          <a:p>
            <a:pPr lvl="1"/>
            <a:r>
              <a:rPr lang="en-US" altLang="ja-JP" dirty="0" smtClean="0"/>
              <a:t>State transition and time synchronization</a:t>
            </a:r>
          </a:p>
          <a:p>
            <a:pPr lvl="1"/>
            <a:r>
              <a:rPr lang="en-US" altLang="ja-JP" dirty="0" smtClean="0"/>
              <a:t>Device lifecycle and maintenance</a:t>
            </a:r>
          </a:p>
        </p:txBody>
      </p:sp>
    </p:spTree>
    <p:extLst>
      <p:ext uri="{BB962C8B-B14F-4D97-AF65-F5344CB8AC3E}">
        <p14:creationId xmlns:p14="http://schemas.microsoft.com/office/powerpoint/2010/main" val="3269730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16692"/>
            <a:ext cx="8308975" cy="702571"/>
          </a:xfrm>
        </p:spPr>
        <p:txBody>
          <a:bodyPr/>
          <a:lstStyle/>
          <a:p>
            <a:r>
              <a:rPr lang="en-US" altLang="ja-JP" dirty="0" smtClean="0"/>
              <a:t>Security, Privacy and Safety</a:t>
            </a:r>
            <a:endParaRPr lang="en-GB" sz="1800" dirty="0"/>
          </a:p>
        </p:txBody>
      </p:sp>
      <p:sp>
        <p:nvSpPr>
          <p:cNvPr id="4" name="Content Placeholder 2"/>
          <p:cNvSpPr>
            <a:spLocks noGrp="1"/>
          </p:cNvSpPr>
          <p:nvPr>
            <p:ph idx="1"/>
          </p:nvPr>
        </p:nvSpPr>
        <p:spPr>
          <a:xfrm>
            <a:off x="260478" y="1729000"/>
            <a:ext cx="7920354" cy="2964423"/>
          </a:xfrm>
        </p:spPr>
        <p:txBody>
          <a:bodyPr>
            <a:normAutofit lnSpcReduction="10000"/>
          </a:bodyPr>
          <a:lstStyle/>
          <a:p>
            <a:pPr marL="171450" lvl="1" indent="0">
              <a:buNone/>
            </a:pPr>
            <a:r>
              <a:rPr lang="en-US" altLang="ja-JP" b="1" dirty="0" err="1" smtClean="0"/>
              <a:t>WoT</a:t>
            </a:r>
            <a:r>
              <a:rPr lang="en-US" altLang="ja-JP" b="1" dirty="0" smtClean="0"/>
              <a:t> is linked with physical devices</a:t>
            </a:r>
          </a:p>
          <a:p>
            <a:pPr marL="171450" lvl="1" indent="0">
              <a:buNone/>
            </a:pPr>
            <a:r>
              <a:rPr lang="ja-JP" altLang="en-US" b="1" dirty="0" smtClean="0"/>
              <a:t>→</a:t>
            </a:r>
            <a:r>
              <a:rPr lang="en-US" altLang="ja-JP" b="1" dirty="0"/>
              <a:t> </a:t>
            </a:r>
            <a:r>
              <a:rPr lang="en-US" altLang="ja-JP" b="1" dirty="0" smtClean="0"/>
              <a:t>Security, Privacy and Safety are even more important than usual Web applications</a:t>
            </a:r>
          </a:p>
          <a:p>
            <a:pPr marL="171450" lvl="1" indent="0">
              <a:buNone/>
            </a:pPr>
            <a:r>
              <a:rPr lang="ja-JP" altLang="en-US" b="1" dirty="0" smtClean="0"/>
              <a:t>→ </a:t>
            </a:r>
            <a:r>
              <a:rPr lang="en-US" altLang="ja-JP" b="1" dirty="0" smtClean="0"/>
              <a:t>Panel discussion during the W3C/Keio Team 20</a:t>
            </a:r>
            <a:r>
              <a:rPr lang="en-US" altLang="ja-JP" b="1" baseline="30000" dirty="0" smtClean="0"/>
              <a:t>th</a:t>
            </a:r>
            <a:r>
              <a:rPr lang="en-US" altLang="ja-JP" b="1" dirty="0" smtClean="0"/>
              <a:t> anniversary event</a:t>
            </a:r>
            <a:r>
              <a:rPr lang="ja-JP" altLang="en-US" dirty="0"/>
              <a:t>　</a:t>
            </a:r>
            <a:r>
              <a:rPr lang="en-US" altLang="ja-JP" dirty="0"/>
              <a:t>(</a:t>
            </a:r>
            <a:r>
              <a:rPr lang="en-US" altLang="ja-JP" dirty="0">
                <a:hlinkClick r:id="rId3"/>
              </a:rPr>
              <a:t>https://</a:t>
            </a:r>
            <a:r>
              <a:rPr lang="en-US" altLang="ja-JP" dirty="0" smtClean="0">
                <a:hlinkClick r:id="rId3"/>
              </a:rPr>
              <a:t>www.w3.org/20/Asia/Japan/Overview.ja.html</a:t>
            </a:r>
            <a:r>
              <a:rPr lang="en-US" altLang="ja-JP" dirty="0" smtClean="0"/>
              <a:t>)</a:t>
            </a:r>
          </a:p>
          <a:p>
            <a:pPr marL="171450" lvl="1" indent="0">
              <a:buNone/>
            </a:pPr>
            <a:r>
              <a:rPr lang="ja-JP" altLang="en-US" dirty="0" smtClean="0"/>
              <a:t>→ </a:t>
            </a:r>
            <a:r>
              <a:rPr lang="en-US" altLang="ja-JP" dirty="0" smtClean="0"/>
              <a:t>Formed the Security TF for dedicated discussion</a:t>
            </a:r>
          </a:p>
          <a:p>
            <a:pPr lvl="1"/>
            <a:r>
              <a:rPr lang="en-US" altLang="ja-JP" dirty="0" smtClean="0"/>
              <a:t>Q1: Security architecture for </a:t>
            </a:r>
            <a:r>
              <a:rPr lang="en-US" altLang="ja-JP" dirty="0" err="1" smtClean="0"/>
              <a:t>WoT</a:t>
            </a:r>
            <a:r>
              <a:rPr lang="en-US" altLang="ja-JP" dirty="0" smtClean="0"/>
              <a:t>?</a:t>
            </a:r>
          </a:p>
          <a:p>
            <a:pPr lvl="2"/>
            <a:r>
              <a:rPr lang="en-US" altLang="ja-JP" dirty="0" smtClean="0"/>
              <a:t>Viewpoint: Something like human immune system?</a:t>
            </a:r>
          </a:p>
          <a:p>
            <a:pPr lvl="1"/>
            <a:r>
              <a:rPr lang="en-US" dirty="0" smtClean="0"/>
              <a:t>Q2: Clarifying “possible risks”?</a:t>
            </a:r>
            <a:endParaRPr lang="en-GB" dirty="0"/>
          </a:p>
          <a:p>
            <a:pPr lvl="2"/>
            <a:r>
              <a:rPr lang="en-US" altLang="ja-JP" dirty="0" smtClean="0"/>
              <a:t>Viewpoint: Cost efficiency should be also considered (frequency, damage, scale)?</a:t>
            </a:r>
          </a:p>
          <a:p>
            <a:pPr lvl="1"/>
            <a:r>
              <a:rPr lang="en-US" dirty="0" smtClean="0"/>
              <a:t>Q3: Expected solution/improvement?</a:t>
            </a:r>
          </a:p>
          <a:p>
            <a:pPr lvl="2"/>
            <a:r>
              <a:rPr lang="en-US" altLang="ja-JP" dirty="0" smtClean="0"/>
              <a:t>Viewpoint: Different kind/level of solutions are needed depending on the nature of the issues (technical vs non-technical)</a:t>
            </a:r>
            <a:endParaRPr lang="en-GB" dirty="0"/>
          </a:p>
        </p:txBody>
      </p:sp>
    </p:spTree>
    <p:extLst>
      <p:ext uri="{BB962C8B-B14F-4D97-AF65-F5344CB8AC3E}">
        <p14:creationId xmlns:p14="http://schemas.microsoft.com/office/powerpoint/2010/main" val="27855779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39930"/>
            <a:ext cx="8308975" cy="702571"/>
          </a:xfrm>
        </p:spPr>
        <p:txBody>
          <a:bodyPr/>
          <a:lstStyle/>
          <a:p>
            <a:r>
              <a:rPr lang="en-US" altLang="ja-JP" dirty="0" smtClean="0"/>
              <a:t>Liaison with other SDOs</a:t>
            </a:r>
            <a:endParaRPr lang="en-GB" dirty="0"/>
          </a:p>
        </p:txBody>
      </p:sp>
      <p:sp>
        <p:nvSpPr>
          <p:cNvPr id="3" name="Content Placeholder 2"/>
          <p:cNvSpPr>
            <a:spLocks noGrp="1"/>
          </p:cNvSpPr>
          <p:nvPr>
            <p:ph idx="1"/>
          </p:nvPr>
        </p:nvSpPr>
        <p:spPr>
          <a:xfrm>
            <a:off x="228710" y="1766915"/>
            <a:ext cx="4304355" cy="2964423"/>
          </a:xfrm>
        </p:spPr>
        <p:txBody>
          <a:bodyPr/>
          <a:lstStyle/>
          <a:p>
            <a:pPr marL="0" indent="0">
              <a:buNone/>
            </a:pPr>
            <a:r>
              <a:rPr lang="en-GB" dirty="0" smtClean="0"/>
              <a:t>Related SDOs working on </a:t>
            </a:r>
            <a:r>
              <a:rPr lang="en-GB" dirty="0" err="1" smtClean="0"/>
              <a:t>IoT</a:t>
            </a:r>
            <a:r>
              <a:rPr lang="en-GB" dirty="0" smtClean="0"/>
              <a:t> topics</a:t>
            </a:r>
          </a:p>
          <a:p>
            <a:pPr lvl="1"/>
            <a:r>
              <a:rPr lang="en-GB" dirty="0" smtClean="0"/>
              <a:t>INDUTRIE 4.0</a:t>
            </a:r>
          </a:p>
          <a:p>
            <a:pPr lvl="1"/>
            <a:r>
              <a:rPr lang="en-GB" dirty="0" smtClean="0"/>
              <a:t>Industrial </a:t>
            </a:r>
            <a:r>
              <a:rPr lang="en-GB" dirty="0"/>
              <a:t>Internet </a:t>
            </a:r>
            <a:r>
              <a:rPr lang="en-GB" dirty="0" smtClean="0"/>
              <a:t>Consortium</a:t>
            </a:r>
          </a:p>
          <a:p>
            <a:pPr lvl="1"/>
            <a:r>
              <a:rPr lang="en-GB" dirty="0" smtClean="0"/>
              <a:t>Open Connectivity Foundation</a:t>
            </a:r>
            <a:endParaRPr lang="en-GB" dirty="0"/>
          </a:p>
          <a:p>
            <a:pPr lvl="1"/>
            <a:r>
              <a:rPr lang="en-GB" dirty="0"/>
              <a:t>OPC Foundation</a:t>
            </a:r>
          </a:p>
          <a:p>
            <a:pPr lvl="1"/>
            <a:r>
              <a:rPr lang="en-GB" dirty="0"/>
              <a:t>IETF/IRTF</a:t>
            </a:r>
          </a:p>
          <a:p>
            <a:pPr lvl="1"/>
            <a:r>
              <a:rPr lang="en-GB" dirty="0"/>
              <a:t>oneM2M</a:t>
            </a:r>
          </a:p>
          <a:p>
            <a:pPr lvl="1"/>
            <a:r>
              <a:rPr lang="en-GB" dirty="0" smtClean="0"/>
              <a:t>AIOTI</a:t>
            </a:r>
          </a:p>
          <a:p>
            <a:pPr lvl="1"/>
            <a:r>
              <a:rPr lang="en-GB" dirty="0" smtClean="0"/>
              <a:t>Etc.</a:t>
            </a:r>
            <a:endParaRPr lang="en-GB" dirty="0"/>
          </a:p>
        </p:txBody>
      </p:sp>
      <p:sp>
        <p:nvSpPr>
          <p:cNvPr id="6" name="Slide Number Placeholder 5"/>
          <p:cNvSpPr>
            <a:spLocks noGrp="1"/>
          </p:cNvSpPr>
          <p:nvPr>
            <p:ph type="sldNum" sz="quarter" idx="12"/>
          </p:nvPr>
        </p:nvSpPr>
        <p:spPr/>
        <p:txBody>
          <a:bodyPr/>
          <a:lstStyle/>
          <a:p>
            <a:fld id="{E76FF339-C289-BD4E-BE3A-0EFF8D97C3C0}" type="slidenum">
              <a:rPr lang="en-US" smtClean="0"/>
              <a:pPr/>
              <a:t>49</a:t>
            </a:fld>
            <a:r>
              <a:rPr lang="en-US" smtClean="0"/>
              <a:t>/31</a:t>
            </a:r>
            <a:endParaRPr lang="en-US" dirty="0"/>
          </a:p>
        </p:txBody>
      </p:sp>
      <p:pic>
        <p:nvPicPr>
          <p:cNvPr id="4" name="Picture 3" descr="handshak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2455" y="1642501"/>
            <a:ext cx="3402362" cy="2840180"/>
          </a:xfrm>
          <a:prstGeom prst="rect">
            <a:avLst/>
          </a:prstGeom>
        </p:spPr>
      </p:pic>
      <p:pic>
        <p:nvPicPr>
          <p:cNvPr id="5" name="Picture 4" descr="2ic-logo-sm.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27708" y="2581786"/>
            <a:ext cx="1593024" cy="708011"/>
          </a:xfrm>
          <a:prstGeom prst="rect">
            <a:avLst/>
          </a:prstGeom>
        </p:spPr>
      </p:pic>
      <p:pic>
        <p:nvPicPr>
          <p:cNvPr id="7" name="Picture 6" descr="oneM2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214744" y="4139222"/>
            <a:ext cx="1074504" cy="657009"/>
          </a:xfrm>
          <a:prstGeom prst="rect">
            <a:avLst/>
          </a:prstGeom>
          <a:solidFill>
            <a:srgbClr val="FFFFFF"/>
          </a:solidFill>
        </p:spPr>
      </p:pic>
      <p:pic>
        <p:nvPicPr>
          <p:cNvPr id="8" name="Picture 7"/>
          <p:cNvPicPr>
            <a:picLocks noChangeAspect="1"/>
          </p:cNvPicPr>
          <p:nvPr/>
        </p:nvPicPr>
        <p:blipFill>
          <a:blip r:embed="rId6"/>
          <a:stretch>
            <a:fillRect/>
          </a:stretch>
        </p:blipFill>
        <p:spPr>
          <a:xfrm>
            <a:off x="3661130" y="3319694"/>
            <a:ext cx="1615205" cy="58978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54310" y="4303394"/>
            <a:ext cx="970603" cy="519223"/>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72557" y="4217472"/>
            <a:ext cx="756527" cy="54376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319140" y="3936480"/>
            <a:ext cx="1091625" cy="800937"/>
          </a:xfrm>
          <a:prstGeom prst="rect">
            <a:avLst/>
          </a:prstGeom>
        </p:spPr>
      </p:pic>
      <p:sp>
        <p:nvSpPr>
          <p:cNvPr id="13" name="TextBox 12"/>
          <p:cNvSpPr txBox="1"/>
          <p:nvPr/>
        </p:nvSpPr>
        <p:spPr>
          <a:xfrm>
            <a:off x="4533065" y="4581673"/>
            <a:ext cx="743270" cy="307777"/>
          </a:xfrm>
          <a:prstGeom prst="rect">
            <a:avLst/>
          </a:prstGeom>
          <a:noFill/>
        </p:spPr>
        <p:txBody>
          <a:bodyPr wrap="square" rtlCol="0">
            <a:spAutoFit/>
          </a:bodyPr>
          <a:lstStyle/>
          <a:p>
            <a:r>
              <a:rPr lang="en-GB" sz="1400" smtClean="0">
                <a:latin typeface="Times" charset="0"/>
                <a:ea typeface="Times" charset="0"/>
                <a:cs typeface="Times" charset="0"/>
              </a:rPr>
              <a:t>AIOTI</a:t>
            </a:r>
            <a:endParaRPr lang="en-GB" sz="1400">
              <a:latin typeface="Times" charset="0"/>
              <a:ea typeface="Times" charset="0"/>
              <a:cs typeface="Times" charset="0"/>
            </a:endParaRPr>
          </a:p>
        </p:txBody>
      </p:sp>
      <p:pic>
        <p:nvPicPr>
          <p:cNvPr id="14" name="Picture 1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27708" y="2199603"/>
            <a:ext cx="1694298" cy="298231"/>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4200" y="3445679"/>
            <a:ext cx="647379" cy="647379"/>
          </a:xfrm>
          <a:prstGeom prst="rect">
            <a:avLst/>
          </a:prstGeom>
        </p:spPr>
      </p:pic>
    </p:spTree>
    <p:extLst>
      <p:ext uri="{BB962C8B-B14F-4D97-AF65-F5344CB8AC3E}">
        <p14:creationId xmlns:p14="http://schemas.microsoft.com/office/powerpoint/2010/main" val="51589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887380"/>
            <a:ext cx="8308975" cy="702571"/>
          </a:xfrm>
        </p:spPr>
        <p:txBody>
          <a:bodyPr/>
          <a:lstStyle/>
          <a:p>
            <a:r>
              <a:rPr lang="en-GB" dirty="0" smtClean="0"/>
              <a:t>HTML5 and Fellow Specifications</a:t>
            </a:r>
            <a:br>
              <a:rPr lang="en-GB" dirty="0" smtClean="0"/>
            </a:br>
            <a:endParaRPr lang="en-GB" sz="1600"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5</a:t>
            </a:fld>
            <a:r>
              <a:rPr lang="en-US" smtClean="0"/>
              <a:t>/31</a:t>
            </a:r>
            <a:endParaRPr lang="en-US" dirty="0"/>
          </a:p>
        </p:txBody>
      </p:sp>
      <p:pic>
        <p:nvPicPr>
          <p:cNvPr id="3" name="図 2"/>
          <p:cNvPicPr>
            <a:picLocks noChangeAspect="1"/>
          </p:cNvPicPr>
          <p:nvPr/>
        </p:nvPicPr>
        <p:blipFill>
          <a:blip r:embed="rId3"/>
          <a:stretch>
            <a:fillRect/>
          </a:stretch>
        </p:blipFill>
        <p:spPr>
          <a:xfrm>
            <a:off x="2170142" y="1703176"/>
            <a:ext cx="4816824" cy="2710141"/>
          </a:xfrm>
          <a:prstGeom prst="rect">
            <a:avLst/>
          </a:prstGeom>
        </p:spPr>
      </p:pic>
      <p:sp>
        <p:nvSpPr>
          <p:cNvPr id="7" name="TextBox 11"/>
          <p:cNvSpPr txBox="1"/>
          <p:nvPr/>
        </p:nvSpPr>
        <p:spPr>
          <a:xfrm>
            <a:off x="3192213" y="4413317"/>
            <a:ext cx="2772682" cy="276999"/>
          </a:xfrm>
          <a:prstGeom prst="rect">
            <a:avLst/>
          </a:prstGeom>
          <a:noFill/>
        </p:spPr>
        <p:txBody>
          <a:bodyPr wrap="none" rtlCol="0">
            <a:spAutoFit/>
          </a:bodyPr>
          <a:lstStyle/>
          <a:p>
            <a:pPr algn="ctr"/>
            <a:r>
              <a:rPr lang="en-GB" sz="1200" dirty="0" smtClean="0"/>
              <a:t>(authored by </a:t>
            </a:r>
            <a:r>
              <a:rPr lang="en-GB" sz="1200" dirty="0" err="1" smtClean="0"/>
              <a:t>Tomoya</a:t>
            </a:r>
            <a:r>
              <a:rPr lang="en-GB" sz="1200" dirty="0" smtClean="0"/>
              <a:t> </a:t>
            </a:r>
            <a:r>
              <a:rPr lang="en-GB" sz="1200" dirty="0" err="1" smtClean="0"/>
              <a:t>Asai</a:t>
            </a:r>
            <a:r>
              <a:rPr lang="en-GB" sz="1200" dirty="0" smtClean="0"/>
              <a:t>, Mozilla Japan</a:t>
            </a:r>
            <a:r>
              <a:rPr lang="en-US" altLang="ja-JP" sz="1200" dirty="0" smtClean="0"/>
              <a:t>)</a:t>
            </a:r>
            <a:endParaRPr lang="en-GB" sz="1200" dirty="0"/>
          </a:p>
        </p:txBody>
      </p:sp>
    </p:spTree>
    <p:extLst>
      <p:ext uri="{BB962C8B-B14F-4D97-AF65-F5344CB8AC3E}">
        <p14:creationId xmlns:p14="http://schemas.microsoft.com/office/powerpoint/2010/main" val="1338847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916692"/>
            <a:ext cx="8308975" cy="702571"/>
          </a:xfrm>
        </p:spPr>
        <p:txBody>
          <a:bodyPr/>
          <a:lstStyle/>
          <a:p>
            <a:r>
              <a:rPr lang="en-US" altLang="ja-JP" dirty="0" err="1" smtClean="0"/>
              <a:t>IoT</a:t>
            </a:r>
            <a:r>
              <a:rPr lang="en-US" altLang="ja-JP" dirty="0" smtClean="0"/>
              <a:t> Ecosystem using </a:t>
            </a:r>
            <a:r>
              <a:rPr lang="en-US" altLang="ja-JP" dirty="0" err="1" smtClean="0"/>
              <a:t>WoT</a:t>
            </a:r>
            <a:r>
              <a:rPr lang="en-US" altLang="ja-JP" dirty="0" smtClean="0"/>
              <a:t> Architecture</a:t>
            </a:r>
            <a:br>
              <a:rPr lang="en-US" altLang="ja-JP" dirty="0" smtClean="0"/>
            </a:br>
            <a:r>
              <a:rPr lang="ja-JP" altLang="en-US" sz="1800" dirty="0" err="1" smtClean="0"/>
              <a:t>ー</a:t>
            </a:r>
            <a:r>
              <a:rPr lang="ja-JP" altLang="en-US" sz="1800" dirty="0"/>
              <a:t> </a:t>
            </a:r>
            <a:r>
              <a:rPr lang="en-US" altLang="ja-JP" sz="1800" dirty="0" err="1" smtClean="0"/>
              <a:t>WoT</a:t>
            </a:r>
            <a:r>
              <a:rPr lang="en-US" altLang="ja-JP" sz="1800" dirty="0" smtClean="0"/>
              <a:t> as “</a:t>
            </a:r>
            <a:r>
              <a:rPr lang="en-US" altLang="ja-JP" sz="1800" dirty="0" err="1" smtClean="0"/>
              <a:t>Conecters</a:t>
            </a:r>
            <a:r>
              <a:rPr lang="en-US" altLang="ja-JP" sz="1800" dirty="0" smtClean="0"/>
              <a:t>” for existing </a:t>
            </a:r>
            <a:r>
              <a:rPr lang="en-US" altLang="ja-JP" sz="1800" dirty="0" err="1" smtClean="0"/>
              <a:t>IoT</a:t>
            </a:r>
            <a:r>
              <a:rPr lang="en-US" altLang="ja-JP" sz="1800" dirty="0" smtClean="0"/>
              <a:t> frameworks</a:t>
            </a:r>
            <a:endParaRPr lang="en-GB" sz="1800" dirty="0"/>
          </a:p>
        </p:txBody>
      </p:sp>
      <p:pic>
        <p:nvPicPr>
          <p:cNvPr id="12290" name="Picture 2" descr="W3C WoT as the glue for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897" y="1485468"/>
            <a:ext cx="3043554" cy="330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1713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0319" y="2521971"/>
            <a:ext cx="4864535" cy="733682"/>
          </a:xfrm>
          <a:prstGeom prst="rect">
            <a:avLst/>
          </a:prstGeom>
        </p:spPr>
        <p:txBody>
          <a:bodyPr vert="horz" lIns="91440" tIns="45720" rIns="91440" bIns="45720" rtlCol="0" anchor="b" anchorCtr="0">
            <a:noAutofit/>
          </a:bodyPr>
          <a:lstStyle>
            <a:lvl1pPr algn="l" defTabSz="685800" rtl="0" eaLnBrk="1" latinLnBrk="0" hangingPunct="1">
              <a:spcBef>
                <a:spcPct val="0"/>
              </a:spcBef>
              <a:buNone/>
              <a:defRPr sz="2100" b="0" kern="1200">
                <a:solidFill>
                  <a:schemeClr val="bg1"/>
                </a:solidFill>
                <a:latin typeface="+mj-lt"/>
                <a:ea typeface="+mj-ea"/>
                <a:cs typeface="+mj-cs"/>
              </a:defRPr>
            </a:lvl1pPr>
          </a:lstStyle>
          <a:p>
            <a:pPr algn="ctr"/>
            <a:r>
              <a:rPr lang="en-US" sz="1700" dirty="0" smtClean="0"/>
              <a:t>Let’s create the future of the Web with W3C!</a:t>
            </a:r>
            <a:endParaRPr lang="en-US" sz="17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1362" y="1643450"/>
            <a:ext cx="4559644" cy="3200400"/>
          </a:xfrm>
          <a:prstGeom prst="rect">
            <a:avLst/>
          </a:prstGeom>
        </p:spPr>
      </p:pic>
      <p:sp>
        <p:nvSpPr>
          <p:cNvPr id="6" name="テキスト プレースホルダー 5"/>
          <p:cNvSpPr>
            <a:spLocks noGrp="1"/>
          </p:cNvSpPr>
          <p:nvPr>
            <p:ph type="body" sz="half" idx="2"/>
          </p:nvPr>
        </p:nvSpPr>
        <p:spPr>
          <a:xfrm>
            <a:off x="218225" y="1740118"/>
            <a:ext cx="4535991" cy="1515535"/>
          </a:xfrm>
        </p:spPr>
        <p:txBody>
          <a:bodyPr/>
          <a:lstStyle/>
          <a:p>
            <a:r>
              <a:rPr kumimoji="1" lang="en-US" altLang="ja-JP" sz="2400" dirty="0" smtClean="0"/>
              <a:t>Thanks a lot!</a:t>
            </a:r>
          </a:p>
          <a:p>
            <a:endParaRPr kumimoji="1" lang="ja-JP" altLang="en-US" dirty="0"/>
          </a:p>
        </p:txBody>
      </p:sp>
      <p:sp>
        <p:nvSpPr>
          <p:cNvPr id="7" name="Slide Number Placeholder 6"/>
          <p:cNvSpPr>
            <a:spLocks noGrp="1"/>
          </p:cNvSpPr>
          <p:nvPr>
            <p:ph type="sldNum" sz="quarter" idx="12"/>
          </p:nvPr>
        </p:nvSpPr>
        <p:spPr/>
        <p:txBody>
          <a:bodyPr/>
          <a:lstStyle/>
          <a:p>
            <a:fld id="{E76FF339-C289-BD4E-BE3A-0EFF8D97C3C0}" type="slidenum">
              <a:rPr lang="en-US" smtClean="0"/>
              <a:pPr/>
              <a:t>51</a:t>
            </a:fld>
            <a:endParaRPr lang="en-US"/>
          </a:p>
        </p:txBody>
      </p:sp>
    </p:spTree>
    <p:extLst>
      <p:ext uri="{BB962C8B-B14F-4D97-AF65-F5344CB8AC3E}">
        <p14:creationId xmlns:p14="http://schemas.microsoft.com/office/powerpoint/2010/main" val="1808511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887380"/>
            <a:ext cx="8308975" cy="702571"/>
          </a:xfrm>
        </p:spPr>
        <p:txBody>
          <a:bodyPr/>
          <a:lstStyle/>
          <a:p>
            <a:r>
              <a:rPr lang="en-GB" dirty="0" smtClean="0"/>
              <a:t>HTML5: Ver. 5 of H</a:t>
            </a:r>
            <a:r>
              <a:rPr lang="en-US" altLang="ja-JP" dirty="0" smtClean="0"/>
              <a:t>TML (</a:t>
            </a:r>
            <a:r>
              <a:rPr lang="en-US" altLang="ja-JP" dirty="0" err="1" smtClean="0"/>
              <a:t>HyperText</a:t>
            </a:r>
            <a:r>
              <a:rPr lang="en-US" altLang="ja-JP" dirty="0" smtClean="0"/>
              <a:t> Markup Language)</a:t>
            </a:r>
            <a:r>
              <a:rPr lang="en-GB" dirty="0" smtClean="0"/>
              <a:t/>
            </a:r>
            <a:br>
              <a:rPr lang="en-GB" dirty="0" smtClean="0"/>
            </a:br>
            <a:endParaRPr lang="en-GB" sz="1600"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6</a:t>
            </a:fld>
            <a:r>
              <a:rPr lang="en-US" smtClean="0"/>
              <a:t>/31</a:t>
            </a:r>
            <a:endParaRPr lang="en-US" dirty="0"/>
          </a:p>
        </p:txBody>
      </p:sp>
      <p:sp>
        <p:nvSpPr>
          <p:cNvPr id="7" name="TextBox 11"/>
          <p:cNvSpPr txBox="1"/>
          <p:nvPr/>
        </p:nvSpPr>
        <p:spPr>
          <a:xfrm>
            <a:off x="424067" y="1828426"/>
            <a:ext cx="5517921" cy="1292662"/>
          </a:xfrm>
          <a:prstGeom prst="rect">
            <a:avLst/>
          </a:prstGeom>
          <a:noFill/>
        </p:spPr>
        <p:txBody>
          <a:bodyPr wrap="none" rtlCol="0">
            <a:spAutoFit/>
          </a:bodyPr>
          <a:lstStyle/>
          <a:p>
            <a:pPr marL="285750" indent="-285750">
              <a:buFont typeface="Wingdings" panose="05000000000000000000" pitchFamily="2" charset="2"/>
              <a:buChar char="l"/>
            </a:pPr>
            <a:r>
              <a:rPr lang="en-GB" dirty="0" smtClean="0"/>
              <a:t>A Web page consists of </a:t>
            </a:r>
            <a:r>
              <a:rPr lang="en-US" altLang="ja-JP" dirty="0" smtClean="0"/>
              <a:t>HTML</a:t>
            </a:r>
            <a:r>
              <a:rPr lang="ja-JP" altLang="en-US" dirty="0"/>
              <a:t> </a:t>
            </a:r>
            <a:r>
              <a:rPr lang="en-US" altLang="ja-JP" dirty="0" smtClean="0"/>
              <a:t>(syntax) and CSS (style)</a:t>
            </a:r>
          </a:p>
          <a:p>
            <a:pPr marL="285750" indent="-285750">
              <a:buFont typeface="Wingdings" panose="05000000000000000000" pitchFamily="2" charset="2"/>
              <a:buChar char="l"/>
            </a:pPr>
            <a:r>
              <a:rPr lang="en-US" altLang="ja-JP" dirty="0" smtClean="0"/>
              <a:t>W3C’s Web standards implemented on Web browsers</a:t>
            </a:r>
          </a:p>
          <a:p>
            <a:pPr marL="514350" lvl="3" indent="0">
              <a:buNone/>
            </a:pPr>
            <a:endParaRPr lang="en-GB" altLang="ja-JP" dirty="0"/>
          </a:p>
          <a:p>
            <a:endParaRPr lang="en-US" altLang="ja-JP" sz="1200" dirty="0" smtClean="0"/>
          </a:p>
          <a:p>
            <a:pPr algn="ctr"/>
            <a:endParaRPr lang="en-GB" sz="1200" dirty="0"/>
          </a:p>
        </p:txBody>
      </p:sp>
      <p:pic>
        <p:nvPicPr>
          <p:cNvPr id="3074" name="Picture 2" descr="HTML fami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41" y="2579814"/>
            <a:ext cx="7286625"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052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887380"/>
            <a:ext cx="8308975" cy="702571"/>
          </a:xfrm>
        </p:spPr>
        <p:txBody>
          <a:bodyPr/>
          <a:lstStyle/>
          <a:p>
            <a:r>
              <a:rPr lang="en-GB" dirty="0"/>
              <a:t>P</a:t>
            </a:r>
            <a:r>
              <a:rPr lang="en-GB" dirty="0" smtClean="0"/>
              <a:t>owerful </a:t>
            </a:r>
            <a:r>
              <a:rPr lang="en-GB" dirty="0"/>
              <a:t>F</a:t>
            </a:r>
            <a:r>
              <a:rPr lang="en-GB" dirty="0" smtClean="0"/>
              <a:t>eatures of HTML5</a:t>
            </a:r>
            <a:br>
              <a:rPr lang="en-GB" dirty="0" smtClean="0"/>
            </a:br>
            <a:endParaRPr lang="en-GB" sz="1600"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7</a:t>
            </a:fld>
            <a:r>
              <a:rPr lang="en-US" smtClean="0"/>
              <a:t>/31</a:t>
            </a:r>
            <a:endParaRPr lang="en-US" dirty="0"/>
          </a:p>
        </p:txBody>
      </p:sp>
      <p:sp>
        <p:nvSpPr>
          <p:cNvPr id="7" name="TextBox 11"/>
          <p:cNvSpPr txBox="1"/>
          <p:nvPr/>
        </p:nvSpPr>
        <p:spPr>
          <a:xfrm>
            <a:off x="424067" y="1828426"/>
            <a:ext cx="2981394" cy="1477328"/>
          </a:xfrm>
          <a:prstGeom prst="rect">
            <a:avLst/>
          </a:prstGeom>
          <a:noFill/>
        </p:spPr>
        <p:txBody>
          <a:bodyPr wrap="none" rtlCol="0">
            <a:spAutoFit/>
          </a:bodyPr>
          <a:lstStyle/>
          <a:p>
            <a:pPr marL="285750" indent="-285750">
              <a:buFont typeface="Wingdings" panose="05000000000000000000" pitchFamily="2" charset="2"/>
              <a:buChar char="l"/>
            </a:pPr>
            <a:r>
              <a:rPr lang="en-US" altLang="ja-JP" dirty="0" smtClean="0"/>
              <a:t>Video &amp; Audio /wo plugins</a:t>
            </a:r>
          </a:p>
          <a:p>
            <a:pPr marL="285750" indent="-285750">
              <a:buFont typeface="Wingdings" panose="05000000000000000000" pitchFamily="2" charset="2"/>
              <a:buChar char="l"/>
            </a:pPr>
            <a:r>
              <a:rPr lang="en-US" altLang="ja-JP" dirty="0" err="1" smtClean="0"/>
              <a:t>WebSocket</a:t>
            </a:r>
            <a:endParaRPr lang="en-US" altLang="ja-JP" dirty="0" smtClean="0"/>
          </a:p>
          <a:p>
            <a:pPr marL="285750" indent="-285750">
              <a:buFont typeface="Wingdings" panose="05000000000000000000" pitchFamily="2" charset="2"/>
              <a:buChar char="l"/>
            </a:pPr>
            <a:r>
              <a:rPr lang="en-US" altLang="ja-JP" dirty="0" smtClean="0"/>
              <a:t>Storage</a:t>
            </a:r>
          </a:p>
          <a:p>
            <a:pPr marL="285750" indent="-285750">
              <a:buFont typeface="Wingdings" panose="05000000000000000000" pitchFamily="2" charset="2"/>
              <a:buChar char="l"/>
            </a:pPr>
            <a:r>
              <a:rPr lang="en-US" altLang="ja-JP" dirty="0" smtClean="0"/>
              <a:t>Worker</a:t>
            </a:r>
          </a:p>
          <a:p>
            <a:pPr marL="285750" indent="-285750">
              <a:buFont typeface="Wingdings" panose="05000000000000000000" pitchFamily="2" charset="2"/>
              <a:buChar char="l"/>
            </a:pPr>
            <a:r>
              <a:rPr lang="en-US" altLang="ja-JP" dirty="0" smtClean="0"/>
              <a:t>Canvas</a:t>
            </a:r>
            <a:endParaRPr lang="en-US" altLang="ja-JP" sz="1200" dirty="0" smtClean="0"/>
          </a:p>
        </p:txBody>
      </p:sp>
      <p:sp>
        <p:nvSpPr>
          <p:cNvPr id="6" name="TextBox 11"/>
          <p:cNvSpPr txBox="1"/>
          <p:nvPr/>
        </p:nvSpPr>
        <p:spPr>
          <a:xfrm>
            <a:off x="414758" y="3305754"/>
            <a:ext cx="6272936" cy="923330"/>
          </a:xfrm>
          <a:prstGeom prst="rect">
            <a:avLst/>
          </a:prstGeom>
          <a:noFill/>
        </p:spPr>
        <p:txBody>
          <a:bodyPr wrap="none" rtlCol="0">
            <a:spAutoFit/>
          </a:bodyPr>
          <a:lstStyle/>
          <a:p>
            <a:pPr marL="285750" indent="-285750">
              <a:buFont typeface="Wingdings" panose="05000000000000000000" pitchFamily="2" charset="2"/>
              <a:buChar char="Ø"/>
            </a:pPr>
            <a:r>
              <a:rPr lang="en-US" altLang="ja-JP" dirty="0" smtClean="0"/>
              <a:t>Extensibility by various APIs</a:t>
            </a:r>
            <a:endParaRPr lang="en-US" altLang="ja-JP" dirty="0"/>
          </a:p>
          <a:p>
            <a:pPr marL="285750" indent="-285750">
              <a:buFont typeface="Wingdings" panose="05000000000000000000" pitchFamily="2" charset="2"/>
              <a:buChar char="Ø"/>
            </a:pPr>
            <a:r>
              <a:rPr lang="en-US" altLang="ja-JP" dirty="0" smtClean="0"/>
              <a:t>Not only PCs and Smartphones but now Cars and </a:t>
            </a:r>
            <a:r>
              <a:rPr lang="en-US" altLang="ja-JP" dirty="0" err="1" smtClean="0"/>
              <a:t>IoT</a:t>
            </a:r>
            <a:r>
              <a:rPr lang="en-US" altLang="ja-JP" dirty="0" smtClean="0"/>
              <a:t> Devices</a:t>
            </a:r>
          </a:p>
          <a:p>
            <a:pPr marL="285750" indent="-285750">
              <a:buFont typeface="Wingdings" panose="05000000000000000000" pitchFamily="2" charset="2"/>
              <a:buChar char="Ø"/>
            </a:pPr>
            <a:r>
              <a:rPr lang="en-US" altLang="ja-JP" dirty="0" smtClean="0"/>
              <a:t>International standardization by W3C</a:t>
            </a:r>
          </a:p>
        </p:txBody>
      </p:sp>
    </p:spTree>
    <p:extLst>
      <p:ext uri="{BB962C8B-B14F-4D97-AF65-F5344CB8AC3E}">
        <p14:creationId xmlns:p14="http://schemas.microsoft.com/office/powerpoint/2010/main" val="4198329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887380"/>
            <a:ext cx="8308975" cy="702571"/>
          </a:xfrm>
        </p:spPr>
        <p:txBody>
          <a:bodyPr/>
          <a:lstStyle/>
          <a:p>
            <a:r>
              <a:rPr lang="en-GB" altLang="ja-JP" dirty="0" smtClean="0"/>
              <a:t>International Standardization of </a:t>
            </a:r>
            <a:r>
              <a:rPr lang="en-US" altLang="ja-JP" dirty="0" smtClean="0"/>
              <a:t>Web Technology by W3C</a:t>
            </a:r>
            <a:endParaRPr lang="en-GB"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8</a:t>
            </a:fld>
            <a:r>
              <a:rPr lang="en-US" smtClean="0"/>
              <a:t>/31</a:t>
            </a:r>
            <a:endParaRPr lang="en-US" dirty="0"/>
          </a:p>
        </p:txBody>
      </p:sp>
      <p:sp>
        <p:nvSpPr>
          <p:cNvPr id="7" name="TextBox 11"/>
          <p:cNvSpPr txBox="1"/>
          <p:nvPr/>
        </p:nvSpPr>
        <p:spPr>
          <a:xfrm>
            <a:off x="594755" y="2013066"/>
            <a:ext cx="6390724" cy="2585323"/>
          </a:xfrm>
          <a:prstGeom prst="rect">
            <a:avLst/>
          </a:prstGeom>
          <a:noFill/>
        </p:spPr>
        <p:txBody>
          <a:bodyPr wrap="none" rtlCol="0">
            <a:spAutoFit/>
          </a:bodyPr>
          <a:lstStyle/>
          <a:p>
            <a:pPr marL="285750" indent="-285750">
              <a:buFont typeface="Wingdings" panose="05000000000000000000" pitchFamily="2" charset="2"/>
              <a:buChar char="l"/>
            </a:pPr>
            <a:r>
              <a:rPr lang="en-US" altLang="ja-JP" dirty="0" smtClean="0"/>
              <a:t>Established by Tim Berners-Lee in 1994</a:t>
            </a:r>
          </a:p>
          <a:p>
            <a:pPr marL="285750" indent="-285750">
              <a:buFont typeface="Wingdings" panose="05000000000000000000" pitchFamily="2" charset="2"/>
              <a:buChar char="l"/>
            </a:pPr>
            <a:endParaRPr lang="en-US" altLang="ja-JP" dirty="0"/>
          </a:p>
          <a:p>
            <a:endParaRPr lang="en-US" altLang="ja-JP" dirty="0" smtClean="0"/>
          </a:p>
          <a:p>
            <a:pPr marL="285750" indent="-285750">
              <a:buFont typeface="Wingdings" panose="05000000000000000000" pitchFamily="2" charset="2"/>
              <a:buChar char="l"/>
            </a:pPr>
            <a:endParaRPr lang="en-US" altLang="ja-JP" dirty="0" smtClean="0"/>
          </a:p>
          <a:p>
            <a:pPr marL="285750" indent="-285750">
              <a:buFont typeface="Wingdings" panose="05000000000000000000" pitchFamily="2" charset="2"/>
              <a:buChar char="l"/>
            </a:pPr>
            <a:endParaRPr lang="en-US" altLang="ja-JP" dirty="0"/>
          </a:p>
          <a:p>
            <a:pPr marL="285750" indent="-285750">
              <a:buFont typeface="Wingdings" panose="05000000000000000000" pitchFamily="2" charset="2"/>
              <a:buChar char="l"/>
            </a:pPr>
            <a:endParaRPr lang="en-US" altLang="ja-JP" dirty="0" smtClean="0"/>
          </a:p>
          <a:p>
            <a:pPr marL="285750" indent="-285750">
              <a:buFont typeface="Wingdings" panose="05000000000000000000" pitchFamily="2" charset="2"/>
              <a:buChar char="l"/>
            </a:pPr>
            <a:r>
              <a:rPr lang="en-US" altLang="ja-JP" dirty="0" smtClean="0"/>
              <a:t>International industry consortium tackling Web interoperability</a:t>
            </a:r>
          </a:p>
          <a:p>
            <a:pPr marL="285750" indent="-285750">
              <a:buFont typeface="Wingdings" panose="05000000000000000000" pitchFamily="2" charset="2"/>
              <a:buChar char="l"/>
            </a:pPr>
            <a:r>
              <a:rPr lang="en-US" altLang="ja-JP" dirty="0" smtClean="0"/>
              <a:t>Various W3C Recommendation documents including HTML5</a:t>
            </a:r>
          </a:p>
          <a:p>
            <a:pPr marL="285750" indent="-285750">
              <a:buFont typeface="Wingdings" panose="05000000000000000000" pitchFamily="2" charset="2"/>
              <a:buChar char="l"/>
            </a:pPr>
            <a:r>
              <a:rPr lang="en-US" altLang="ja-JP" dirty="0" smtClean="0"/>
              <a:t>463 Member organizations from various industries</a:t>
            </a:r>
          </a:p>
        </p:txBody>
      </p:sp>
      <p:sp>
        <p:nvSpPr>
          <p:cNvPr id="6" name="TextBox 11"/>
          <p:cNvSpPr txBox="1"/>
          <p:nvPr/>
        </p:nvSpPr>
        <p:spPr>
          <a:xfrm>
            <a:off x="424067" y="1643734"/>
            <a:ext cx="3332066" cy="369332"/>
          </a:xfrm>
          <a:prstGeom prst="rect">
            <a:avLst/>
          </a:prstGeom>
          <a:noFill/>
        </p:spPr>
        <p:txBody>
          <a:bodyPr wrap="none" rtlCol="0">
            <a:spAutoFit/>
          </a:bodyPr>
          <a:lstStyle/>
          <a:p>
            <a:r>
              <a:rPr lang="en-US" altLang="ja-JP" dirty="0" smtClean="0"/>
              <a:t>Lead the Web to its full potential!</a:t>
            </a:r>
          </a:p>
        </p:txBody>
      </p:sp>
      <p:pic>
        <p:nvPicPr>
          <p:cNvPr id="3" name="図 2"/>
          <p:cNvPicPr>
            <a:picLocks noChangeAspect="1"/>
          </p:cNvPicPr>
          <p:nvPr/>
        </p:nvPicPr>
        <p:blipFill>
          <a:blip r:embed="rId3"/>
          <a:stretch>
            <a:fillRect/>
          </a:stretch>
        </p:blipFill>
        <p:spPr>
          <a:xfrm>
            <a:off x="1589151" y="2328990"/>
            <a:ext cx="1885569" cy="1236933"/>
          </a:xfrm>
          <a:prstGeom prst="rect">
            <a:avLst/>
          </a:prstGeom>
        </p:spPr>
      </p:pic>
    </p:spTree>
    <p:extLst>
      <p:ext uri="{BB962C8B-B14F-4D97-AF65-F5344CB8AC3E}">
        <p14:creationId xmlns:p14="http://schemas.microsoft.com/office/powerpoint/2010/main" val="1415641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7" y="887380"/>
            <a:ext cx="8308975" cy="702571"/>
          </a:xfrm>
        </p:spPr>
        <p:txBody>
          <a:bodyPr/>
          <a:lstStyle/>
          <a:p>
            <a:r>
              <a:rPr lang="en-US" dirty="0" smtClean="0"/>
              <a:t>Four Host Organizations</a:t>
            </a:r>
            <a:endParaRPr lang="en-GB" dirty="0"/>
          </a:p>
        </p:txBody>
      </p:sp>
      <p:sp>
        <p:nvSpPr>
          <p:cNvPr id="16" name="Slide Number Placeholder 15"/>
          <p:cNvSpPr>
            <a:spLocks noGrp="1"/>
          </p:cNvSpPr>
          <p:nvPr>
            <p:ph type="sldNum" sz="quarter" idx="12"/>
          </p:nvPr>
        </p:nvSpPr>
        <p:spPr/>
        <p:txBody>
          <a:bodyPr/>
          <a:lstStyle/>
          <a:p>
            <a:fld id="{E76FF339-C289-BD4E-BE3A-0EFF8D97C3C0}" type="slidenum">
              <a:rPr lang="en-US" smtClean="0"/>
              <a:pPr/>
              <a:t>9</a:t>
            </a:fld>
            <a:r>
              <a:rPr lang="en-US" smtClean="0"/>
              <a:t>/31</a:t>
            </a:r>
            <a:endParaRPr lang="en-US" dirty="0"/>
          </a:p>
        </p:txBody>
      </p:sp>
      <p:sp>
        <p:nvSpPr>
          <p:cNvPr id="6" name="TextBox 11"/>
          <p:cNvSpPr txBox="1"/>
          <p:nvPr/>
        </p:nvSpPr>
        <p:spPr>
          <a:xfrm>
            <a:off x="1568127" y="1726432"/>
            <a:ext cx="920445" cy="369332"/>
          </a:xfrm>
          <a:prstGeom prst="rect">
            <a:avLst/>
          </a:prstGeom>
          <a:noFill/>
        </p:spPr>
        <p:txBody>
          <a:bodyPr wrap="none" rtlCol="0">
            <a:spAutoFit/>
          </a:bodyPr>
          <a:lstStyle/>
          <a:p>
            <a:r>
              <a:rPr lang="en-US" altLang="ja-JP" dirty="0" smtClean="0"/>
              <a:t>US: MIT</a:t>
            </a:r>
          </a:p>
        </p:txBody>
      </p:sp>
      <p:pic>
        <p:nvPicPr>
          <p:cNvPr id="4098" name="Picture 2" descr="W3C/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67" y="1750074"/>
            <a:ext cx="1057226" cy="7929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3C/ERC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67" y="2627863"/>
            <a:ext cx="1033887" cy="6777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3C/Ke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067" y="3390503"/>
            <a:ext cx="1033887" cy="64504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3C/Beiha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67" y="4120422"/>
            <a:ext cx="1033887" cy="5944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1"/>
          <p:cNvSpPr txBox="1"/>
          <p:nvPr/>
        </p:nvSpPr>
        <p:spPr>
          <a:xfrm>
            <a:off x="1568129" y="2597416"/>
            <a:ext cx="1583126" cy="369332"/>
          </a:xfrm>
          <a:prstGeom prst="rect">
            <a:avLst/>
          </a:prstGeom>
          <a:noFill/>
        </p:spPr>
        <p:txBody>
          <a:bodyPr wrap="none" rtlCol="0">
            <a:spAutoFit/>
          </a:bodyPr>
          <a:lstStyle/>
          <a:p>
            <a:r>
              <a:rPr lang="en-US" altLang="ja-JP" dirty="0" smtClean="0"/>
              <a:t>Europe: ERCIM</a:t>
            </a:r>
          </a:p>
        </p:txBody>
      </p:sp>
      <p:sp>
        <p:nvSpPr>
          <p:cNvPr id="12" name="TextBox 11"/>
          <p:cNvSpPr txBox="1"/>
          <p:nvPr/>
        </p:nvSpPr>
        <p:spPr>
          <a:xfrm>
            <a:off x="1568128" y="3359648"/>
            <a:ext cx="2237344" cy="369332"/>
          </a:xfrm>
          <a:prstGeom prst="rect">
            <a:avLst/>
          </a:prstGeom>
          <a:noFill/>
        </p:spPr>
        <p:txBody>
          <a:bodyPr wrap="none" rtlCol="0">
            <a:spAutoFit/>
          </a:bodyPr>
          <a:lstStyle/>
          <a:p>
            <a:r>
              <a:rPr lang="en-US" altLang="ja-JP" dirty="0" smtClean="0"/>
              <a:t>Japan: Keio University</a:t>
            </a:r>
          </a:p>
        </p:txBody>
      </p:sp>
      <p:sp>
        <p:nvSpPr>
          <p:cNvPr id="13" name="TextBox 11"/>
          <p:cNvSpPr txBox="1"/>
          <p:nvPr/>
        </p:nvSpPr>
        <p:spPr>
          <a:xfrm>
            <a:off x="1568129" y="4052427"/>
            <a:ext cx="2579745" cy="369332"/>
          </a:xfrm>
          <a:prstGeom prst="rect">
            <a:avLst/>
          </a:prstGeom>
          <a:noFill/>
        </p:spPr>
        <p:txBody>
          <a:bodyPr wrap="none" rtlCol="0">
            <a:spAutoFit/>
          </a:bodyPr>
          <a:lstStyle/>
          <a:p>
            <a:r>
              <a:rPr lang="en-US" altLang="ja-JP" dirty="0" smtClean="0"/>
              <a:t>China: </a:t>
            </a:r>
            <a:r>
              <a:rPr lang="en-US" altLang="ja-JP" dirty="0" err="1" smtClean="0"/>
              <a:t>Beihang</a:t>
            </a:r>
            <a:r>
              <a:rPr lang="en-US" altLang="ja-JP" dirty="0" smtClean="0"/>
              <a:t> University</a:t>
            </a:r>
          </a:p>
        </p:txBody>
      </p:sp>
    </p:spTree>
    <p:extLst>
      <p:ext uri="{BB962C8B-B14F-4D97-AF65-F5344CB8AC3E}">
        <p14:creationId xmlns:p14="http://schemas.microsoft.com/office/powerpoint/2010/main" val="27860928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po">
  <a:themeElements>
    <a:clrScheme name="Custom 4">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2150D2"/>
      </a:hlink>
      <a:folHlink>
        <a:srgbClr val="D0B9F8"/>
      </a:folHlink>
    </a:clrScheme>
    <a:fontScheme name="Expo">
      <a:majorFont>
        <a:latin typeface="Calibri"/>
        <a:ea typeface=""/>
        <a:cs typeface=""/>
        <a:font script="Jpan" typeface="ＭＳ ゴシック"/>
      </a:majorFont>
      <a:minorFont>
        <a:latin typeface="Calibri"/>
        <a:ea typeface=""/>
        <a:cs typeface=""/>
        <a:font script="Jpan" typeface="ＭＳ ゴシック"/>
      </a:minorFont>
    </a:fontScheme>
    <a:fmtScheme name="Expo">
      <a:fillStyleLst>
        <a:solidFill>
          <a:schemeClr val="phClr"/>
        </a:solidFill>
        <a:gradFill rotWithShape="1">
          <a:gsLst>
            <a:gs pos="0">
              <a:schemeClr val="phClr">
                <a:tint val="100000"/>
                <a:satMod val="130000"/>
              </a:schemeClr>
            </a:gs>
            <a:gs pos="100000">
              <a:schemeClr val="phClr">
                <a:tint val="50000"/>
                <a:satMod val="150000"/>
              </a:schemeClr>
            </a:gs>
          </a:gsLst>
          <a:lin ang="16200000" scaled="1"/>
        </a:gradFill>
        <a:gradFill rotWithShape="1">
          <a:gsLst>
            <a:gs pos="0">
              <a:schemeClr val="phClr">
                <a:shade val="93000"/>
                <a:satMod val="130000"/>
              </a:schemeClr>
            </a:gs>
            <a:gs pos="60000">
              <a:schemeClr val="phClr">
                <a:tint val="80000"/>
                <a:shade val="93000"/>
                <a:satMod val="130000"/>
              </a:schemeClr>
            </a:gs>
            <a:gs pos="100000">
              <a:schemeClr val="phClr">
                <a:tint val="50000"/>
                <a:shade val="94000"/>
                <a:alpha val="100000"/>
                <a:satMod val="135000"/>
              </a:schemeClr>
            </a:gs>
          </a:gsLst>
          <a:lin ang="16200000" scaled="0"/>
        </a:gra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34925" cap="flat" cmpd="sng" algn="ctr">
          <a:gradFill>
            <a:gsLst>
              <a:gs pos="0">
                <a:schemeClr val="accent1">
                  <a:lumMod val="40000"/>
                  <a:lumOff val="60000"/>
                </a:schemeClr>
              </a:gs>
              <a:gs pos="50000">
                <a:schemeClr val="accent1"/>
              </a:gs>
              <a:gs pos="100000">
                <a:schemeClr val="accent1">
                  <a:lumMod val="50000"/>
                </a:schemeClr>
              </a:gs>
            </a:gsLst>
            <a:lin ang="18600000" scaled="0"/>
          </a:gradFill>
          <a:prstDash val="solid"/>
        </a:ln>
      </a:lnStyleLst>
      <a:effectStyleLst>
        <a:effectStyle>
          <a:effectLst/>
        </a:effectStyle>
        <a:effectStyle>
          <a:effectLst>
            <a:innerShdw blurRad="50800" dist="25400" dir="13500000">
              <a:srgbClr val="C0C0C0">
                <a:alpha val="75000"/>
              </a:srgbClr>
            </a:innerShdw>
            <a:outerShdw blurRad="63500" dist="38100" dir="5400000" sx="105000" sy="105000" algn="br" rotWithShape="0">
              <a:srgbClr val="000000">
                <a:alpha val="30000"/>
              </a:srgbClr>
            </a:outerShdw>
          </a:effectLst>
        </a:effectStyle>
        <a:effectStyle>
          <a:effectLst>
            <a:innerShdw blurRad="50800" dist="25400" dir="16200000">
              <a:srgbClr val="C0C0C0">
                <a:alpha val="75000"/>
              </a:srgbClr>
            </a:innerShdw>
            <a:reflection blurRad="63500" stA="40000" endPos="50000" dist="127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52577</TotalTime>
  <Words>3534</Words>
  <Application>Microsoft Office PowerPoint</Application>
  <PresentationFormat>画面に合わせる (16:9)</PresentationFormat>
  <Paragraphs>668</Paragraphs>
  <Slides>51</Slides>
  <Notes>17</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51</vt:i4>
      </vt:variant>
    </vt:vector>
  </HeadingPairs>
  <TitlesOfParts>
    <vt:vector size="64" baseType="lpstr">
      <vt:lpstr>Hack</vt:lpstr>
      <vt:lpstr>HG明朝E</vt:lpstr>
      <vt:lpstr>ＭＳ Ｐゴシック</vt:lpstr>
      <vt:lpstr>ＭＳ ゴシック</vt:lpstr>
      <vt:lpstr>Arial</vt:lpstr>
      <vt:lpstr>Calibri</vt:lpstr>
      <vt:lpstr>Consolas</vt:lpstr>
      <vt:lpstr>Gill Sans MT</vt:lpstr>
      <vt:lpstr>Symbol</vt:lpstr>
      <vt:lpstr>Times</vt:lpstr>
      <vt:lpstr>Times New Roman</vt:lpstr>
      <vt:lpstr>Wingdings</vt:lpstr>
      <vt:lpstr>Expo</vt:lpstr>
      <vt:lpstr>W3C WoT and Auto in a nutshell - Web technology for the IoT era -  </vt:lpstr>
      <vt:lpstr>PowerPoint プレゼンテーション</vt:lpstr>
      <vt:lpstr>Web and W3C’s Standardization</vt:lpstr>
      <vt:lpstr>Web Evolution Application Platform independent on devices/OSs</vt:lpstr>
      <vt:lpstr>HTML5 and Fellow Specifications </vt:lpstr>
      <vt:lpstr>HTML5: Ver. 5 of HTML (HyperText Markup Language) </vt:lpstr>
      <vt:lpstr>Powerful Features of HTML5 </vt:lpstr>
      <vt:lpstr>International Standardization of Web Technology by W3C</vt:lpstr>
      <vt:lpstr>Four Host Organizations</vt:lpstr>
      <vt:lpstr>The difference between the Internet and the Web? - The Web is an information space on the Internet.</vt:lpstr>
      <vt:lpstr>Recent topics of Web standardization IoT &amp; Connected Car</vt:lpstr>
      <vt:lpstr>Massive Potential for the Internet of Things</vt:lpstr>
      <vt:lpstr>Horizontal-Vertical Metadata Vocabulary</vt:lpstr>
      <vt:lpstr>Connected Cars</vt:lpstr>
      <vt:lpstr>WoT: Web of Things</vt:lpstr>
      <vt:lpstr>W3C WoT Mission</vt:lpstr>
      <vt:lpstr>Key Technologies: Web Semantics, Metadata, Datamodel</vt:lpstr>
      <vt:lpstr>W3C WoT Framework</vt:lpstr>
      <vt:lpstr>W3C WoT</vt:lpstr>
      <vt:lpstr>4 Key Components: W3C WoT Building Blocks</vt:lpstr>
      <vt:lpstr>WoT Thing Description</vt:lpstr>
      <vt:lpstr>TD Example</vt:lpstr>
      <vt:lpstr>PowerPoint プレゼンテーション</vt:lpstr>
      <vt:lpstr>PowerPoint プレゼンテーション</vt:lpstr>
      <vt:lpstr>WoT Thing Description</vt:lpstr>
      <vt:lpstr>WoT Scripting API</vt:lpstr>
      <vt:lpstr>Script Example (Expose Thing)</vt:lpstr>
      <vt:lpstr>Script Example (Consume Thing)</vt:lpstr>
      <vt:lpstr>WoT Scripting API</vt:lpstr>
      <vt:lpstr>W3C WoT Roadmap</vt:lpstr>
      <vt:lpstr>W3C WoT Task Forces</vt:lpstr>
      <vt:lpstr>W3C WoT Liaisons</vt:lpstr>
      <vt:lpstr>WG Roadmap</vt:lpstr>
      <vt:lpstr>WG Roadmap</vt:lpstr>
      <vt:lpstr>WG Roadmap</vt:lpstr>
      <vt:lpstr>W3C WoT Online Resources</vt:lpstr>
      <vt:lpstr>Web of Things Participants</vt:lpstr>
      <vt:lpstr>Web &amp; Automotive</vt:lpstr>
      <vt:lpstr>Connected Cars</vt:lpstr>
      <vt:lpstr>Why Web?</vt:lpstr>
      <vt:lpstr>F2F Meetings – Incubation by Business Group </vt:lpstr>
      <vt:lpstr>F2F Meetings – Standardization by Working Group</vt:lpstr>
      <vt:lpstr>Vehicle Signal Architecture</vt:lpstr>
      <vt:lpstr>Vehicle Signal Spec (VSS) by GENIVI</vt:lpstr>
      <vt:lpstr>Other work related to Web&amp;Automotve</vt:lpstr>
      <vt:lpstr>Issues and possible Resolutions</vt:lpstr>
      <vt:lpstr>Technical Issues: Semantic Interoperability</vt:lpstr>
      <vt:lpstr>Security, Privacy and Safety</vt:lpstr>
      <vt:lpstr>Liaison with other SDOs</vt:lpstr>
      <vt:lpstr>IoT Ecosystem using WoT Architecture ー WoT as “Conecters” for existing IoT frameworks</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Valerie Chang</dc:creator>
  <cp:lastModifiedBy>ashimura</cp:lastModifiedBy>
  <cp:revision>4181</cp:revision>
  <cp:lastPrinted>2017-02-22T00:53:02Z</cp:lastPrinted>
  <dcterms:created xsi:type="dcterms:W3CDTF">2016-02-19T12:53:30Z</dcterms:created>
  <dcterms:modified xsi:type="dcterms:W3CDTF">2017-04-26T04:06:36Z</dcterms:modified>
</cp:coreProperties>
</file>